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64" r:id="rId4"/>
    <p:sldId id="259" r:id="rId5"/>
    <p:sldId id="262" r:id="rId6"/>
    <p:sldId id="265" r:id="rId7"/>
    <p:sldId id="261" r:id="rId8"/>
    <p:sldId id="266" r:id="rId9"/>
    <p:sldId id="267" r:id="rId10"/>
    <p:sldId id="268" r:id="rId11"/>
    <p:sldId id="269" r:id="rId12"/>
    <p:sldId id="272" r:id="rId13"/>
    <p:sldId id="263" r:id="rId14"/>
    <p:sldId id="274" r:id="rId15"/>
    <p:sldId id="273" r:id="rId16"/>
    <p:sldId id="270" r:id="rId17"/>
    <p:sldId id="271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stasiia Pershyna" initials="AP" lastIdx="1" clrIdx="0">
    <p:extLst>
      <p:ext uri="{19B8F6BF-5375-455C-9EA6-DF929625EA0E}">
        <p15:presenceInfo xmlns:p15="http://schemas.microsoft.com/office/powerpoint/2012/main" userId="e03b780cc97a2f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26T22:14:56.753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415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200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299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0881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839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3242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4722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723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563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940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720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7F2AB-7D36-4C41-918E-7BFDD1EA5C10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5274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microsoft.com/office/2007/relationships/hdphoto" Target="../media/hdphoto1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microsoft.com/office/2007/relationships/hdphoto" Target="../media/hdphoto7.wdp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8.png"/><Relationship Id="rId19" Type="http://schemas.microsoft.com/office/2007/relationships/hdphoto" Target="../media/hdphoto8.wdp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3.wdp"/><Relationship Id="rId3" Type="http://schemas.openxmlformats.org/officeDocument/2006/relationships/image" Target="../media/image3.png"/><Relationship Id="rId7" Type="http://schemas.microsoft.com/office/2007/relationships/hdphoto" Target="../media/hdphoto10.wdp"/><Relationship Id="rId12" Type="http://schemas.openxmlformats.org/officeDocument/2006/relationships/image" Target="../media/image18.png"/><Relationship Id="rId17" Type="http://schemas.microsoft.com/office/2007/relationships/hdphoto" Target="../media/hdphoto15.wdp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4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11.wdp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F74F9-1267-413D-B992-9CB7D1D6B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176E5-AA34-40B8-B83B-FC2C7197FDFF}"/>
              </a:ext>
            </a:extLst>
          </p:cNvPr>
          <p:cNvSpPr txBox="1"/>
          <p:nvPr/>
        </p:nvSpPr>
        <p:spPr>
          <a:xfrm>
            <a:off x="2925901" y="1062329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err="1">
                <a:latin typeface="Kode Mono" panose="020B0509070502080503" pitchFamily="49" charset="0"/>
                <a:ea typeface="Kode Mono" panose="020B0509070502080503" pitchFamily="49" charset="0"/>
                <a:cs typeface="Kode Mono" panose="020B0509070502080503" pitchFamily="49" charset="0"/>
              </a:rPr>
              <a:t>ScrapRoots</a:t>
            </a:r>
            <a:endParaRPr lang="uk-UA" sz="8000" b="1" dirty="0">
              <a:latin typeface="Cascadia Mono" panose="020B0609020000020004" pitchFamily="49" charset="0"/>
              <a:ea typeface="Kode Mono" panose="020B0509070502080503" pitchFamily="49" charset="0"/>
              <a:cs typeface="Kode Mono" panose="020B0509070502080503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97782-EA99-4456-8FB3-957E25F76AB3}"/>
              </a:ext>
            </a:extLst>
          </p:cNvPr>
          <p:cNvSpPr txBox="1"/>
          <p:nvPr/>
        </p:nvSpPr>
        <p:spPr>
          <a:xfrm>
            <a:off x="7986645" y="5078900"/>
            <a:ext cx="41082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>
                <a:latin typeface="Abadi" panose="020B0604020104020204" pitchFamily="34" charset="0"/>
              </a:rPr>
              <a:t>Ігровий програмний застосунок </a:t>
            </a:r>
          </a:p>
          <a:p>
            <a:pPr algn="r"/>
            <a:r>
              <a:rPr lang="uk-UA" sz="1600" dirty="0">
                <a:latin typeface="Abadi" panose="020B0604020104020204" pitchFamily="34" charset="0"/>
              </a:rPr>
              <a:t>у жанрі </a:t>
            </a:r>
            <a:r>
              <a:rPr lang="en-US" sz="1600" dirty="0">
                <a:latin typeface="Abadi" panose="020B0604020104020204" pitchFamily="34" charset="0"/>
              </a:rPr>
              <a:t>Turn-based tactics </a:t>
            </a:r>
            <a:endParaRPr lang="uk-UA" sz="1600" dirty="0">
              <a:latin typeface="Abadi" panose="020B0604020104020204" pitchFamily="34" charset="0"/>
            </a:endParaRPr>
          </a:p>
          <a:p>
            <a:pPr algn="r"/>
            <a:r>
              <a:rPr lang="uk-UA" sz="1600" dirty="0">
                <a:latin typeface="Abadi" panose="020B0604020104020204" pitchFamily="34" charset="0"/>
              </a:rPr>
              <a:t>з елементами </a:t>
            </a:r>
            <a:r>
              <a:rPr lang="en-US" sz="1600" dirty="0">
                <a:latin typeface="Abadi" panose="020B0604020104020204" pitchFamily="34" charset="0"/>
              </a:rPr>
              <a:t>Rogue-like. </a:t>
            </a:r>
            <a:endParaRPr lang="uk-UA" sz="1600" dirty="0">
              <a:latin typeface="Abadi" panose="020B0604020104020204" pitchFamily="34" charset="0"/>
            </a:endParaRPr>
          </a:p>
          <a:p>
            <a:pPr algn="r"/>
            <a:endParaRPr lang="uk-UA" sz="1600" dirty="0">
              <a:latin typeface="Abadi" panose="020B0604020104020204" pitchFamily="34" charset="0"/>
            </a:endParaRPr>
          </a:p>
          <a:p>
            <a:pPr algn="r"/>
            <a:r>
              <a:rPr lang="uk-UA" sz="1600" dirty="0">
                <a:latin typeface="Abadi" panose="020B0604020104020204" pitchFamily="34" charset="0"/>
              </a:rPr>
              <a:t>Процедурна генерація рівнів, </a:t>
            </a:r>
            <a:r>
              <a:rPr lang="en-US" sz="1600" dirty="0">
                <a:latin typeface="Abadi" panose="020B0604020104020204" pitchFamily="34" charset="0"/>
              </a:rPr>
              <a:t>UI/UX, </a:t>
            </a:r>
            <a:r>
              <a:rPr lang="uk-UA" sz="1600" dirty="0">
                <a:latin typeface="Abadi" panose="020B0604020104020204" pitchFamily="34" charset="0"/>
              </a:rPr>
              <a:t>дизайн.</a:t>
            </a:r>
            <a:endParaRPr lang="uk-UA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139F2-ED5B-4E4E-BF4C-30213E5852E0}"/>
              </a:ext>
            </a:extLst>
          </p:cNvPr>
          <p:cNvSpPr txBox="1"/>
          <p:nvPr/>
        </p:nvSpPr>
        <p:spPr>
          <a:xfrm>
            <a:off x="11671381" y="127077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>
                <a:latin typeface="Abadi" panose="020B0604020104020204" pitchFamily="34" charset="0"/>
              </a:rPr>
              <a:t>1</a:t>
            </a:r>
            <a:endParaRPr lang="uk-UA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5595B-F57E-4225-A8E5-670A4EC8733C}"/>
              </a:ext>
            </a:extLst>
          </p:cNvPr>
          <p:cNvSpPr txBox="1"/>
          <p:nvPr/>
        </p:nvSpPr>
        <p:spPr>
          <a:xfrm>
            <a:off x="196025" y="178252"/>
            <a:ext cx="5126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/>
              <a:t>Харківський національний університет радіоелектроніки</a:t>
            </a:r>
            <a:br>
              <a:rPr lang="uk-UA" sz="1600" dirty="0"/>
            </a:br>
            <a:r>
              <a:rPr lang="uk-UA" sz="1600" dirty="0"/>
              <a:t>Кваліфікаційна робота бакалавра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2E11D-7356-454A-8316-C3719E2AC472}"/>
              </a:ext>
            </a:extLst>
          </p:cNvPr>
          <p:cNvSpPr txBox="1"/>
          <p:nvPr/>
        </p:nvSpPr>
        <p:spPr>
          <a:xfrm>
            <a:off x="256505" y="5802213"/>
            <a:ext cx="4561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>
                <a:latin typeface="Abadi" panose="020B0604020104020204" pitchFamily="34" charset="0"/>
              </a:rPr>
              <a:t>Підготувала: ст. гр. ПЗПІ-21-1 Першина А. А.</a:t>
            </a:r>
            <a:br>
              <a:rPr lang="uk-UA" sz="1600" dirty="0">
                <a:latin typeface="Abadi" panose="020B0604020104020204" pitchFamily="34" charset="0"/>
              </a:rPr>
            </a:br>
            <a:r>
              <a:rPr lang="uk-UA" sz="1600" dirty="0">
                <a:latin typeface="Abadi" panose="020B0604020104020204" pitchFamily="34" charset="0"/>
              </a:rPr>
              <a:t>Науковий керівник: ст. </a:t>
            </a:r>
            <a:r>
              <a:rPr lang="uk-UA" sz="1600" dirty="0" err="1">
                <a:latin typeface="Abadi" panose="020B0604020104020204" pitchFamily="34" charset="0"/>
              </a:rPr>
              <a:t>викл</a:t>
            </a:r>
            <a:r>
              <a:rPr lang="uk-UA" sz="1600" dirty="0">
                <a:latin typeface="Abadi" panose="020B0604020104020204" pitchFamily="34" charset="0"/>
              </a:rPr>
              <a:t>. каф. ПІ Новіков Ю. С.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865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47A7B-6462-4580-BF70-1F9ACC80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57"/>
            <a:ext cx="12192000" cy="68598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C928F-9C64-49F8-8E08-8F8AA27730B8}"/>
              </a:ext>
            </a:extLst>
          </p:cNvPr>
          <p:cNvSpPr/>
          <p:nvPr/>
        </p:nvSpPr>
        <p:spPr>
          <a:xfrm>
            <a:off x="-9910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8B85CF-2627-4FED-9849-53E960173A46}"/>
              </a:ext>
            </a:extLst>
          </p:cNvPr>
          <p:cNvSpPr/>
          <p:nvPr/>
        </p:nvSpPr>
        <p:spPr>
          <a:xfrm>
            <a:off x="3760529" y="235938"/>
            <a:ext cx="483869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64741-4AE9-4ADA-8165-D6CF84C28749}"/>
              </a:ext>
            </a:extLst>
          </p:cNvPr>
          <p:cNvSpPr txBox="1"/>
          <p:nvPr/>
        </p:nvSpPr>
        <p:spPr>
          <a:xfrm>
            <a:off x="3760528" y="205749"/>
            <a:ext cx="48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/>
              <a:t>Стилістичні рішення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4C8C02-EEC9-4FA2-B7EF-3A1942827DD3}"/>
              </a:ext>
            </a:extLst>
          </p:cNvPr>
          <p:cNvSpPr txBox="1"/>
          <p:nvPr/>
        </p:nvSpPr>
        <p:spPr>
          <a:xfrm>
            <a:off x="2217990" y="1408154"/>
            <a:ext cx="7904728" cy="4315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uk-UA" sz="2000" dirty="0" err="1"/>
              <a:t>Постапокаліптичний</a:t>
            </a:r>
            <a:r>
              <a:rPr lang="uk-UA" sz="2000" dirty="0"/>
              <a:t> світ із поєднанням природи й металу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uk-UA" sz="2000" dirty="0"/>
              <a:t>Темні та приглушені кольори (чорний, синій, коричневий, пісочний)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uk-UA" sz="2000" dirty="0"/>
          </a:p>
          <a:p>
            <a:pPr algn="ctr">
              <a:lnSpc>
                <a:spcPct val="200000"/>
              </a:lnSpc>
            </a:pPr>
            <a:endParaRPr lang="uk-UA" sz="2000" dirty="0"/>
          </a:p>
          <a:p>
            <a:pPr algn="ctr">
              <a:lnSpc>
                <a:spcPct val="200000"/>
              </a:lnSpc>
            </a:pPr>
            <a:endParaRPr lang="uk-UA" sz="2000" dirty="0"/>
          </a:p>
          <a:p>
            <a:pPr algn="ctr">
              <a:lnSpc>
                <a:spcPct val="200000"/>
              </a:lnSpc>
            </a:pPr>
            <a:r>
              <a:rPr lang="uk-UA" sz="2000" dirty="0"/>
              <a:t>Теплі кольори в бою – напруженість, хвилювання</a:t>
            </a:r>
          </a:p>
          <a:p>
            <a:pPr algn="ctr">
              <a:lnSpc>
                <a:spcPct val="200000"/>
              </a:lnSpc>
            </a:pPr>
            <a:r>
              <a:rPr lang="uk-UA" sz="2000" dirty="0"/>
              <a:t>Холодні кольори в меню </a:t>
            </a:r>
            <a:r>
              <a:rPr lang="uk-UA" sz="1800" dirty="0"/>
              <a:t>–</a:t>
            </a:r>
            <a:r>
              <a:rPr lang="uk-UA" sz="2000" dirty="0"/>
              <a:t> зосередження, контроль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91827B-7347-4568-8B82-6CBDB494368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07874" y="2991062"/>
            <a:ext cx="4124960" cy="1264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46266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EB8E6-6AD2-458A-AAA5-DE4410C2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9F1852-52AA-4D6C-9288-6417899D38D9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CE7636-DD61-4352-8575-7870CC6B2A03}"/>
              </a:ext>
            </a:extLst>
          </p:cNvPr>
          <p:cNvSpPr/>
          <p:nvPr/>
        </p:nvSpPr>
        <p:spPr>
          <a:xfrm>
            <a:off x="5084419" y="211651"/>
            <a:ext cx="2021747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CDA0D-2303-40AA-A4E1-5340E0ACAA4E}"/>
              </a:ext>
            </a:extLst>
          </p:cNvPr>
          <p:cNvSpPr txBox="1"/>
          <p:nvPr/>
        </p:nvSpPr>
        <p:spPr>
          <a:xfrm>
            <a:off x="5084419" y="170241"/>
            <a:ext cx="202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badi" panose="020B0604020104020204" pitchFamily="34" charset="0"/>
              </a:rPr>
              <a:t>UI/UX</a:t>
            </a:r>
            <a:endParaRPr lang="uk-UA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94837-4661-4E93-B9CD-3A7106000C5C}"/>
              </a:ext>
            </a:extLst>
          </p:cNvPr>
          <p:cNvSpPr txBox="1"/>
          <p:nvPr/>
        </p:nvSpPr>
        <p:spPr>
          <a:xfrm>
            <a:off x="9910" y="1058507"/>
            <a:ext cx="1218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/>
              <a:t>Фінальні інтерфейси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DDE5A-E5BF-48CC-8D7D-9AE7F8FFE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" y="1755172"/>
            <a:ext cx="4676069" cy="2630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9F95E3-BB39-4FAE-9B4B-F55ED0319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3947305"/>
            <a:ext cx="4671738" cy="26305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7F48CB-5FDD-42DF-9DC3-0E5E050F0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516" y="1741902"/>
            <a:ext cx="4671738" cy="26342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788FD8-217E-4657-BCAD-C939817A89AB}"/>
              </a:ext>
            </a:extLst>
          </p:cNvPr>
          <p:cNvSpPr txBox="1"/>
          <p:nvPr/>
        </p:nvSpPr>
        <p:spPr>
          <a:xfrm>
            <a:off x="385664" y="4145084"/>
            <a:ext cx="1106393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uk-UA" sz="1600" dirty="0"/>
              <a:t>Екран бою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B2FFE-C87E-4001-80B0-96031468145B}"/>
              </a:ext>
            </a:extLst>
          </p:cNvPr>
          <p:cNvSpPr txBox="1"/>
          <p:nvPr/>
        </p:nvSpPr>
        <p:spPr>
          <a:xfrm>
            <a:off x="9965453" y="4173595"/>
            <a:ext cx="1919885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uk-UA" sz="1600" dirty="0"/>
              <a:t>Екран спорядження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A74626-F090-4077-A05B-23FB7F6853E5}"/>
              </a:ext>
            </a:extLst>
          </p:cNvPr>
          <p:cNvSpPr txBox="1"/>
          <p:nvPr/>
        </p:nvSpPr>
        <p:spPr>
          <a:xfrm>
            <a:off x="5202530" y="6254434"/>
            <a:ext cx="1480277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uk-UA" sz="1600" dirty="0"/>
              <a:t>Екран ремонту</a:t>
            </a:r>
          </a:p>
        </p:txBody>
      </p:sp>
    </p:spTree>
    <p:extLst>
      <p:ext uri="{BB962C8B-B14F-4D97-AF65-F5344CB8AC3E}">
        <p14:creationId xmlns:p14="http://schemas.microsoft.com/office/powerpoint/2010/main" val="25480213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2FEA7-FE38-4859-BBBD-6095CECD4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8" t="-1" b="245"/>
          <a:stretch/>
        </p:blipFill>
        <p:spPr>
          <a:xfrm>
            <a:off x="3774" y="0"/>
            <a:ext cx="12187520" cy="68579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1ADEB8-367C-4210-BA56-685F60CBB9DE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799" y="6040078"/>
            <a:ext cx="1454081" cy="817921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5263C8F4-BF66-45AA-9899-5D7957D57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5877D9F7-697D-44C3-BA5F-B9C8FBF73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D51CCF-949E-4212-9E0D-40E3A9812881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12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B8FE33C-D7C4-40DF-BBF8-6B662DF34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1C7BB5-2468-4404-A63C-CDA2765A2161}"/>
              </a:ext>
            </a:extLst>
          </p:cNvPr>
          <p:cNvSpPr/>
          <p:nvPr/>
        </p:nvSpPr>
        <p:spPr>
          <a:xfrm>
            <a:off x="5084419" y="211651"/>
            <a:ext cx="2021747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67C5B1-13F5-4B8D-8BC0-F2BFCC1E8C83}"/>
              </a:ext>
            </a:extLst>
          </p:cNvPr>
          <p:cNvSpPr txBox="1"/>
          <p:nvPr/>
        </p:nvSpPr>
        <p:spPr>
          <a:xfrm>
            <a:off x="5084419" y="170241"/>
            <a:ext cx="202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badi" panose="020B0604020104020204" pitchFamily="34" charset="0"/>
              </a:rPr>
              <a:t>UI/UX</a:t>
            </a:r>
            <a:endParaRPr lang="uk-UA" sz="3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5AE435-974F-4CF4-9A23-4938D99AB540}"/>
              </a:ext>
            </a:extLst>
          </p:cNvPr>
          <p:cNvSpPr txBox="1"/>
          <p:nvPr/>
        </p:nvSpPr>
        <p:spPr>
          <a:xfrm>
            <a:off x="9910" y="1058507"/>
            <a:ext cx="1218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/>
              <a:t>Фінальні інтерфейси (продовження)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1EFD7-BBF6-482E-82C1-73280A8B1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1" y="1689844"/>
            <a:ext cx="3735141" cy="210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F4E1D-CCFC-4835-96BC-0A8643467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48" y="4340372"/>
            <a:ext cx="3740553" cy="2103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D7692E-F31F-4B77-8BF7-14DAC6AE8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72" y="1726734"/>
            <a:ext cx="3962417" cy="2236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083DBB-8AD3-4865-8906-456CD7D5C1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"/>
          <a:stretch/>
        </p:blipFill>
        <p:spPr>
          <a:xfrm>
            <a:off x="6736652" y="4340372"/>
            <a:ext cx="3799279" cy="21032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A4A4BCE-C265-4183-BB35-4F1700C3B2DD}"/>
              </a:ext>
            </a:extLst>
          </p:cNvPr>
          <p:cNvSpPr txBox="1"/>
          <p:nvPr/>
        </p:nvSpPr>
        <p:spPr>
          <a:xfrm>
            <a:off x="2150890" y="3611290"/>
            <a:ext cx="1408847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uk-UA" sz="1600" dirty="0"/>
              <a:t>Екран здобичі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1A0185-CAE5-4235-9D05-A231EE990DF4}"/>
              </a:ext>
            </a:extLst>
          </p:cNvPr>
          <p:cNvSpPr txBox="1"/>
          <p:nvPr/>
        </p:nvSpPr>
        <p:spPr>
          <a:xfrm>
            <a:off x="2092925" y="6246824"/>
            <a:ext cx="1524776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uk-UA" sz="1600" dirty="0"/>
              <a:t>Екран прогресії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BE5D07-E9EF-4CBC-8489-AF073682AD9D}"/>
              </a:ext>
            </a:extLst>
          </p:cNvPr>
          <p:cNvSpPr txBox="1"/>
          <p:nvPr/>
        </p:nvSpPr>
        <p:spPr>
          <a:xfrm>
            <a:off x="7897392" y="6239792"/>
            <a:ext cx="1582484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uk-UA" sz="1600" dirty="0"/>
              <a:t>Екран програшу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F9626-1623-41F7-AF1E-D20F47EFFF11}"/>
              </a:ext>
            </a:extLst>
          </p:cNvPr>
          <p:cNvSpPr txBox="1"/>
          <p:nvPr/>
        </p:nvSpPr>
        <p:spPr>
          <a:xfrm>
            <a:off x="7605837" y="3707001"/>
            <a:ext cx="2165593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uk-UA" sz="1600" dirty="0"/>
              <a:t>Екран головного меню</a:t>
            </a:r>
          </a:p>
        </p:txBody>
      </p:sp>
    </p:spTree>
    <p:extLst>
      <p:ext uri="{BB962C8B-B14F-4D97-AF65-F5344CB8AC3E}">
        <p14:creationId xmlns:p14="http://schemas.microsoft.com/office/powerpoint/2010/main" val="266016814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47A7B-6462-4580-BF70-1F9ACC80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57"/>
            <a:ext cx="12192000" cy="68598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C928F-9C64-49F8-8E08-8F8AA27730B8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361D4A-8CA5-460E-87D8-D7F23F43A3E7}"/>
              </a:ext>
            </a:extLst>
          </p:cNvPr>
          <p:cNvSpPr/>
          <p:nvPr/>
        </p:nvSpPr>
        <p:spPr>
          <a:xfrm>
            <a:off x="4128076" y="224216"/>
            <a:ext cx="3934436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D375-9220-4842-8810-A1A930AC7A87}"/>
              </a:ext>
            </a:extLst>
          </p:cNvPr>
          <p:cNvSpPr txBox="1"/>
          <p:nvPr/>
        </p:nvSpPr>
        <p:spPr>
          <a:xfrm>
            <a:off x="3710269" y="170609"/>
            <a:ext cx="462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Дизайн</a:t>
            </a:r>
            <a:r>
              <a:rPr lang="en-US" sz="3600" b="1" dirty="0">
                <a:latin typeface="Abadi" panose="020B0604020104020204" pitchFamily="34" charset="0"/>
              </a:rPr>
              <a:t> </a:t>
            </a:r>
            <a:r>
              <a:rPr lang="uk-UA" sz="3600" b="1" dirty="0">
                <a:latin typeface="Abadi" panose="020B0604020104020204" pitchFamily="34" charset="0"/>
              </a:rPr>
              <a:t>рівнів</a:t>
            </a:r>
            <a:endParaRPr lang="uk-UA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355BB-D552-46D2-A2FD-9062AF5B768E}"/>
              </a:ext>
            </a:extLst>
          </p:cNvPr>
          <p:cNvSpPr txBox="1"/>
          <p:nvPr/>
        </p:nvSpPr>
        <p:spPr>
          <a:xfrm>
            <a:off x="390279" y="870547"/>
            <a:ext cx="1126836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br>
              <a:rPr lang="uk-UA" sz="2000" dirty="0"/>
            </a:br>
            <a:r>
              <a:rPr lang="uk-UA" sz="2000" dirty="0"/>
              <a:t>• Стилістика – закинутий індустріальний завод</a:t>
            </a:r>
            <a:br>
              <a:rPr lang="uk-UA" sz="2000" dirty="0"/>
            </a:br>
            <a:r>
              <a:rPr lang="uk-UA" sz="2000" dirty="0"/>
              <a:t>• Центральна зона освітлена, краї затемнені</a:t>
            </a:r>
            <a:br>
              <a:rPr lang="uk-UA" sz="2000" dirty="0"/>
            </a:br>
            <a:r>
              <a:rPr lang="uk-UA" sz="2000" dirty="0"/>
              <a:t>• Межі бойового поля приховані декоративними об’єктами</a:t>
            </a:r>
            <a:br>
              <a:rPr lang="uk-UA" sz="2000" dirty="0"/>
            </a:br>
            <a:endParaRPr lang="uk-U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C55D9-A865-47E5-AEFF-22CDCC6E6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872" y="3120415"/>
            <a:ext cx="5078843" cy="28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322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251F6-30A0-4CA0-9AC5-31453E8A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" y="17603"/>
            <a:ext cx="12192707" cy="68403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C928F-9C64-49F8-8E08-8F8AA27730B8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18" y="5876889"/>
            <a:ext cx="1744195" cy="981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14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CCDF3C1-DD28-48CC-81D9-4F4FC16C0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37DCF9-67BF-41ED-B890-B06F7DDBEFDA}"/>
              </a:ext>
            </a:extLst>
          </p:cNvPr>
          <p:cNvSpPr/>
          <p:nvPr/>
        </p:nvSpPr>
        <p:spPr>
          <a:xfrm>
            <a:off x="4764848" y="173265"/>
            <a:ext cx="2660891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73990F-5B69-49D1-A4F4-DDD3691A0CC1}"/>
              </a:ext>
            </a:extLst>
          </p:cNvPr>
          <p:cNvSpPr txBox="1"/>
          <p:nvPr/>
        </p:nvSpPr>
        <p:spPr>
          <a:xfrm>
            <a:off x="4549457" y="129311"/>
            <a:ext cx="304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Матеріали</a:t>
            </a:r>
            <a:endParaRPr lang="uk-UA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1A4F8A-2425-4E02-9E58-BEE17FFE5253}"/>
              </a:ext>
            </a:extLst>
          </p:cNvPr>
          <p:cNvSpPr txBox="1"/>
          <p:nvPr/>
        </p:nvSpPr>
        <p:spPr>
          <a:xfrm>
            <a:off x="290285" y="1346622"/>
            <a:ext cx="661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Яскраві</a:t>
            </a:r>
            <a:r>
              <a:rPr lang="ru-RU" dirty="0"/>
              <a:t> </a:t>
            </a:r>
            <a:r>
              <a:rPr lang="ru-RU" dirty="0" err="1"/>
              <a:t>акценти</a:t>
            </a:r>
            <a:r>
              <a:rPr lang="en-US" dirty="0"/>
              <a:t> </a:t>
            </a:r>
            <a:r>
              <a:rPr lang="uk-UA" dirty="0"/>
              <a:t>на мапах</a:t>
            </a:r>
            <a:r>
              <a:rPr lang="ru-RU" dirty="0"/>
              <a:t> </a:t>
            </a:r>
            <a:r>
              <a:rPr lang="ru-RU" dirty="0" err="1"/>
              <a:t>зроблено</a:t>
            </a:r>
            <a:r>
              <a:rPr lang="ru-RU" dirty="0"/>
              <a:t> </a:t>
            </a:r>
            <a:r>
              <a:rPr lang="ru-RU" dirty="0" err="1"/>
              <a:t>завдяки</a:t>
            </a:r>
            <a:r>
              <a:rPr lang="ru-RU" dirty="0"/>
              <a:t> </a:t>
            </a:r>
            <a:r>
              <a:rPr lang="ru-RU" i="1" dirty="0" err="1"/>
              <a:t>emissive</a:t>
            </a:r>
            <a:r>
              <a:rPr lang="ru-RU" dirty="0"/>
              <a:t> </a:t>
            </a:r>
            <a:r>
              <a:rPr lang="ru-RU" dirty="0" err="1"/>
              <a:t>матеріалам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2E5DC-3595-4F46-B3A7-71E0EF5EE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004" y="1371143"/>
            <a:ext cx="3312765" cy="1868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E9A24B-3BBC-4DB8-B0D6-2208BA4E0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920" y="3525286"/>
            <a:ext cx="2231489" cy="2356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0E4EB-13E6-410A-971B-2434189B6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91" y="1908586"/>
            <a:ext cx="5815712" cy="455324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62521D-259B-4B9E-A4F1-ADE48C9D0E19}"/>
              </a:ext>
            </a:extLst>
          </p:cNvPr>
          <p:cNvCxnSpPr/>
          <p:nvPr/>
        </p:nvCxnSpPr>
        <p:spPr>
          <a:xfrm>
            <a:off x="7919207" y="1531288"/>
            <a:ext cx="377505" cy="2471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BB365F6-3EBA-4667-A128-AD7AA3C5D0BD}"/>
              </a:ext>
            </a:extLst>
          </p:cNvPr>
          <p:cNvCxnSpPr>
            <a:cxnSpLocks/>
          </p:cNvCxnSpPr>
          <p:nvPr/>
        </p:nvCxnSpPr>
        <p:spPr>
          <a:xfrm flipH="1">
            <a:off x="10105555" y="3664072"/>
            <a:ext cx="292217" cy="2934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8033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A8621-79B7-47ED-A358-397D7DD21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/>
          <a:stretch/>
        </p:blipFill>
        <p:spPr>
          <a:xfrm>
            <a:off x="0" y="-1"/>
            <a:ext cx="12189882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205BAC-496F-4DF0-A425-AE32421D5483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314" y="5972961"/>
            <a:ext cx="1573400" cy="885038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A0A3BF5-541A-4CAE-BE6D-81598A22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57A0ED-FF1B-4551-A9BF-926312BAB6B1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15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08F0CA4-23F1-4514-90AC-33B0D62F9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C7F1E35-196E-43D9-8D89-3953A5EB7481}"/>
              </a:ext>
            </a:extLst>
          </p:cNvPr>
          <p:cNvSpPr/>
          <p:nvPr/>
        </p:nvSpPr>
        <p:spPr>
          <a:xfrm>
            <a:off x="2559334" y="166345"/>
            <a:ext cx="707191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B60F49-4A8C-422A-A43D-C66569D8EAAA}"/>
              </a:ext>
            </a:extLst>
          </p:cNvPr>
          <p:cNvSpPr txBox="1"/>
          <p:nvPr/>
        </p:nvSpPr>
        <p:spPr>
          <a:xfrm>
            <a:off x="2559334" y="110298"/>
            <a:ext cx="7071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Приклади ігрових рівнів</a:t>
            </a:r>
            <a:endParaRPr lang="uk-UA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D660B9-B6D6-4E3C-9FB3-436C43794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959" y="1353506"/>
            <a:ext cx="6157519" cy="3349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CD1ED-FF16-466B-B182-0425DE56E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22" y="3350518"/>
            <a:ext cx="6031684" cy="326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2171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EB8E6-6AD2-458A-AAA5-DE4410C2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9F1852-52AA-4D6C-9288-6417899D38D9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39B9E4-EF75-4CF9-A60C-C2D1ABB961CA}"/>
              </a:ext>
            </a:extLst>
          </p:cNvPr>
          <p:cNvSpPr/>
          <p:nvPr/>
        </p:nvSpPr>
        <p:spPr>
          <a:xfrm>
            <a:off x="3063020" y="225918"/>
            <a:ext cx="6064548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3EFB7-CF56-4E5D-A112-4662FCB087E5}"/>
              </a:ext>
            </a:extLst>
          </p:cNvPr>
          <p:cNvSpPr txBox="1"/>
          <p:nvPr/>
        </p:nvSpPr>
        <p:spPr>
          <a:xfrm>
            <a:off x="3210256" y="170241"/>
            <a:ext cx="577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Соціальне впровадження</a:t>
            </a:r>
            <a:endParaRPr lang="uk-UA" sz="3600" b="1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76324CAE-E2C7-4D4E-9CB9-401D7768D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53" y="1388914"/>
            <a:ext cx="916777" cy="9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ikTok - YouTube">
            <a:extLst>
              <a:ext uri="{FF2B5EF4-FFF2-40B4-BE49-F238E27FC236}">
                <a16:creationId xmlns:a16="http://schemas.microsoft.com/office/drawing/2014/main" id="{B3D776F8-C42C-48E7-98D4-F64C7B43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699" y="1198098"/>
            <a:ext cx="1165669" cy="116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legram (software) - Wikipedia">
            <a:extLst>
              <a:ext uri="{FF2B5EF4-FFF2-40B4-BE49-F238E27FC236}">
                <a16:creationId xmlns:a16="http://schemas.microsoft.com/office/drawing/2014/main" id="{9B8431A7-8661-499F-A326-7A20F6367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335" y="1249690"/>
            <a:ext cx="906012" cy="90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4A9C2E-1847-46CA-8C13-D0EC6B516C60}"/>
              </a:ext>
            </a:extLst>
          </p:cNvPr>
          <p:cNvSpPr txBox="1"/>
          <p:nvPr/>
        </p:nvSpPr>
        <p:spPr>
          <a:xfrm>
            <a:off x="1132514" y="2343195"/>
            <a:ext cx="148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Abadi" panose="020B0604020104020204" pitchFamily="34" charset="0"/>
              </a:rPr>
              <a:t>Instagram</a:t>
            </a:r>
            <a:endParaRPr lang="uk-UA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41932-E4F4-4A79-8A34-0951DB757A3F}"/>
              </a:ext>
            </a:extLst>
          </p:cNvPr>
          <p:cNvSpPr txBox="1"/>
          <p:nvPr/>
        </p:nvSpPr>
        <p:spPr>
          <a:xfrm>
            <a:off x="5248236" y="2330214"/>
            <a:ext cx="148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Abadi" panose="020B0604020104020204" pitchFamily="34" charset="0"/>
              </a:rPr>
              <a:t>TikTok</a:t>
            </a:r>
            <a:endParaRPr lang="uk-UA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80130-DD56-49E1-AAE3-373BAECA9767}"/>
              </a:ext>
            </a:extLst>
          </p:cNvPr>
          <p:cNvSpPr txBox="1"/>
          <p:nvPr/>
        </p:nvSpPr>
        <p:spPr>
          <a:xfrm>
            <a:off x="9571613" y="2239333"/>
            <a:ext cx="148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badi" panose="020B0604020104020204" pitchFamily="34" charset="0"/>
              </a:rPr>
              <a:t>Telegram</a:t>
            </a:r>
            <a:endParaRPr lang="uk-UA" sz="2400" b="1" dirty="0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B5596395-2266-47A2-A208-769499D73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79" y="3364470"/>
            <a:ext cx="1165669" cy="116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B600FE-200D-4917-9B6D-CD372B656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8" b="91801" l="9937" r="89958">
                        <a14:foregroundMark x1="54440" y1="56431" x2="54440" y2="56431"/>
                        <a14:foregroundMark x1="47780" y1="50965" x2="52643" y2="59968"/>
                        <a14:foregroundMark x1="29915" y1="90354" x2="56765" y2="91801"/>
                        <a14:foregroundMark x1="56765" y1="91801" x2="70402" y2="89228"/>
                        <a14:foregroundMark x1="33404" y1="91158" x2="36575" y2="91801"/>
                        <a14:foregroundMark x1="70507" y1="89228" x2="53700" y2="88746"/>
                        <a14:foregroundMark x1="44186" y1="35209" x2="43129" y2="52412"/>
                        <a14:foregroundMark x1="43129" y1="52412" x2="52643" y2="53537"/>
                        <a14:foregroundMark x1="52643" y1="53537" x2="58140" y2="48875"/>
                        <a14:foregroundMark x1="58140" y1="48875" x2="58140" y2="48875"/>
                        <a14:foregroundMark x1="57928" y1="54180" x2="44080" y2="62379"/>
                        <a14:foregroundMark x1="44080" y1="62379" x2="50317" y2="56270"/>
                        <a14:foregroundMark x1="64482" y1="91801" x2="65856" y2="91640"/>
                        <a14:foregroundMark x1="66596" y1="91640" x2="67865" y2="914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0329" y="3488343"/>
            <a:ext cx="1417375" cy="9319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4F8526-CBFB-4B8B-86D9-77CE580EADDD}"/>
              </a:ext>
            </a:extLst>
          </p:cNvPr>
          <p:cNvSpPr txBox="1"/>
          <p:nvPr/>
        </p:nvSpPr>
        <p:spPr>
          <a:xfrm>
            <a:off x="3228976" y="4519345"/>
            <a:ext cx="148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badi" panose="020B0604020104020204" pitchFamily="34" charset="0"/>
              </a:rPr>
              <a:t>X (Twitter)</a:t>
            </a:r>
            <a:endParaRPr lang="uk-UA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F2A3A2-EBEB-4D34-A61F-43F7D0685244}"/>
              </a:ext>
            </a:extLst>
          </p:cNvPr>
          <p:cNvSpPr txBox="1"/>
          <p:nvPr/>
        </p:nvSpPr>
        <p:spPr>
          <a:xfrm>
            <a:off x="7605079" y="4530139"/>
            <a:ext cx="148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Abadi" panose="020B0604020104020204" pitchFamily="34" charset="0"/>
              </a:rPr>
              <a:t>Youtube</a:t>
            </a:r>
            <a:endParaRPr lang="uk-UA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2924F-FE50-4F65-B3E8-F31E765AD4F4}"/>
              </a:ext>
            </a:extLst>
          </p:cNvPr>
          <p:cNvSpPr txBox="1"/>
          <p:nvPr/>
        </p:nvSpPr>
        <p:spPr>
          <a:xfrm>
            <a:off x="4828785" y="2827252"/>
            <a:ext cx="22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>
                <a:latin typeface="Abadi" panose="020B0604020104020204" pitchFamily="34" charset="0"/>
              </a:rPr>
              <a:t>17 підписників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241 вподобання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6400 переглядів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594E8C-8DB6-403B-99C8-3E5E016DDC7F}"/>
              </a:ext>
            </a:extLst>
          </p:cNvPr>
          <p:cNvSpPr txBox="1"/>
          <p:nvPr/>
        </p:nvSpPr>
        <p:spPr>
          <a:xfrm>
            <a:off x="763272" y="2829909"/>
            <a:ext cx="22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>
                <a:latin typeface="Abadi" panose="020B0604020104020204" pitchFamily="34" charset="0"/>
              </a:rPr>
              <a:t>32 підписники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234 вподобання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262 перегляди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01FF24-310F-42D7-BBB2-A48A9DAB874C}"/>
              </a:ext>
            </a:extLst>
          </p:cNvPr>
          <p:cNvSpPr txBox="1"/>
          <p:nvPr/>
        </p:nvSpPr>
        <p:spPr>
          <a:xfrm>
            <a:off x="9214530" y="2700998"/>
            <a:ext cx="22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>
                <a:latin typeface="Abadi" panose="020B0604020104020204" pitchFamily="34" charset="0"/>
              </a:rPr>
              <a:t>38 підписників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До 15 реакцій на постах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3B2ABD-91CB-4B5D-9E10-F0F1AA9FEACA}"/>
              </a:ext>
            </a:extLst>
          </p:cNvPr>
          <p:cNvSpPr txBox="1"/>
          <p:nvPr/>
        </p:nvSpPr>
        <p:spPr>
          <a:xfrm>
            <a:off x="7235837" y="5001570"/>
            <a:ext cx="22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>
                <a:latin typeface="Abadi" panose="020B0604020104020204" pitchFamily="34" charset="0"/>
              </a:rPr>
              <a:t>21 підписник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53 вподобання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105 переглядів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064A7B-D195-424A-B9F8-71674B3DF84B}"/>
              </a:ext>
            </a:extLst>
          </p:cNvPr>
          <p:cNvSpPr txBox="1"/>
          <p:nvPr/>
        </p:nvSpPr>
        <p:spPr>
          <a:xfrm>
            <a:off x="2937145" y="5001570"/>
            <a:ext cx="22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>
                <a:latin typeface="Abadi" panose="020B0604020104020204" pitchFamily="34" charset="0"/>
              </a:rPr>
              <a:t>20 підписників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286 взаємодій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dirty="0"/>
              <a:t>1600 переглядів</a:t>
            </a:r>
          </a:p>
        </p:txBody>
      </p:sp>
    </p:spTree>
    <p:extLst>
      <p:ext uri="{BB962C8B-B14F-4D97-AF65-F5344CB8AC3E}">
        <p14:creationId xmlns:p14="http://schemas.microsoft.com/office/powerpoint/2010/main" val="292961071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A8621-79B7-47ED-A358-397D7DD21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/>
          <a:stretch/>
        </p:blipFill>
        <p:spPr>
          <a:xfrm>
            <a:off x="0" y="-1"/>
            <a:ext cx="12189882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205BAC-496F-4DF0-A425-AE32421D5483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064" y="5969944"/>
            <a:ext cx="1605264" cy="902961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A0A3BF5-541A-4CAE-BE6D-81598A22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57A0ED-FF1B-4551-A9BF-926312BAB6B1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17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08F0CA4-23F1-4514-90AC-33B0D62F9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EFF587E-B280-496B-A65C-F4F89772C697}"/>
              </a:ext>
            </a:extLst>
          </p:cNvPr>
          <p:cNvSpPr/>
          <p:nvPr/>
        </p:nvSpPr>
        <p:spPr>
          <a:xfrm>
            <a:off x="3063020" y="225918"/>
            <a:ext cx="6064548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C260F7-3EF4-45A4-8A10-A89A964177F1}"/>
              </a:ext>
            </a:extLst>
          </p:cNvPr>
          <p:cNvSpPr txBox="1"/>
          <p:nvPr/>
        </p:nvSpPr>
        <p:spPr>
          <a:xfrm>
            <a:off x="3210256" y="170241"/>
            <a:ext cx="577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Наукове впровадження</a:t>
            </a:r>
            <a:endParaRPr lang="uk-UA" sz="36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352655-91C7-4F52-8F98-A7109C41FF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1" y="2213066"/>
            <a:ext cx="2596037" cy="3672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4483EA-799F-45FF-8874-EBA501141F2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67" y="2213067"/>
            <a:ext cx="2596249" cy="3672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23DA39-A16F-47F6-BC45-D624934979E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05" y="2213137"/>
            <a:ext cx="2596037" cy="36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B8E397-A42B-495A-8E60-03454D23BD7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331" y="2213136"/>
            <a:ext cx="2596273" cy="3671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40E25E-2B00-46B1-829D-CFEB5F314275}"/>
              </a:ext>
            </a:extLst>
          </p:cNvPr>
          <p:cNvSpPr txBox="1"/>
          <p:nvPr/>
        </p:nvSpPr>
        <p:spPr>
          <a:xfrm>
            <a:off x="667941" y="1286216"/>
            <a:ext cx="8523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/>
              <a:t>Публікація на 5-ій</a:t>
            </a:r>
            <a:r>
              <a:rPr lang="en-US" sz="2000" dirty="0"/>
              <a:t> </a:t>
            </a:r>
            <a:r>
              <a:rPr lang="uk-UA" sz="2000" dirty="0"/>
              <a:t>Всеукраїнській науково-практичній інтернет-конференції </a:t>
            </a:r>
          </a:p>
          <a:p>
            <a:r>
              <a:rPr lang="uk-UA" sz="2000" dirty="0"/>
              <a:t>«</a:t>
            </a:r>
            <a:r>
              <a:rPr lang="ru-RU" sz="2000" dirty="0" err="1"/>
              <a:t>Сучасні</a:t>
            </a:r>
            <a:r>
              <a:rPr lang="ru-RU" sz="2000" dirty="0"/>
              <a:t> </a:t>
            </a:r>
            <a:r>
              <a:rPr lang="ru-RU" sz="2000" dirty="0" err="1"/>
              <a:t>комп’ютерні</a:t>
            </a:r>
            <a:r>
              <a:rPr lang="ru-RU" sz="2000" dirty="0"/>
              <a:t> та </a:t>
            </a:r>
            <a:r>
              <a:rPr lang="ru-RU" sz="2000" dirty="0" err="1"/>
              <a:t>інформаційні</a:t>
            </a:r>
            <a:r>
              <a:rPr lang="ru-RU" sz="2000" dirty="0"/>
              <a:t> </a:t>
            </a:r>
            <a:r>
              <a:rPr lang="ru-RU" sz="2000" dirty="0" err="1"/>
              <a:t>системи</a:t>
            </a:r>
            <a:r>
              <a:rPr lang="ru-RU" sz="2000" dirty="0"/>
              <a:t> і </a:t>
            </a:r>
            <a:r>
              <a:rPr lang="ru-RU" sz="2000" dirty="0" err="1"/>
              <a:t>технології</a:t>
            </a:r>
            <a:r>
              <a:rPr lang="uk-UA" sz="2000" dirty="0"/>
              <a:t>» </a:t>
            </a:r>
          </a:p>
        </p:txBody>
      </p:sp>
    </p:spTree>
    <p:extLst>
      <p:ext uri="{BB962C8B-B14F-4D97-AF65-F5344CB8AC3E}">
        <p14:creationId xmlns:p14="http://schemas.microsoft.com/office/powerpoint/2010/main" val="403038418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F74F9-1267-413D-B992-9CB7D1D6B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8FF75-2995-4E11-81F9-8A2849A074E1}"/>
              </a:ext>
            </a:extLst>
          </p:cNvPr>
          <p:cNvSpPr txBox="1"/>
          <p:nvPr/>
        </p:nvSpPr>
        <p:spPr>
          <a:xfrm>
            <a:off x="3339476" y="1607717"/>
            <a:ext cx="5513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000" b="1" dirty="0">
                <a:latin typeface="Abadi" panose="020B0604020104020204" pitchFamily="34" charset="0"/>
              </a:rPr>
              <a:t>Дякую за увагу!</a:t>
            </a:r>
            <a:endParaRPr lang="uk-UA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051B6-54E6-4EBB-AAF7-DECBED872967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40193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F1D076A-B9AB-45E5-B98E-4DE5652D2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57777B-2335-4D33-8035-CEC7BCEF632A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71381" y="127077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>
                <a:latin typeface="Abadi" panose="020B0604020104020204" pitchFamily="34" charset="0"/>
              </a:rPr>
              <a:t>2</a:t>
            </a:r>
            <a:endParaRPr lang="uk-UA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D2F4B3-47A1-44F4-BC56-811D6F54F420}"/>
              </a:ext>
            </a:extLst>
          </p:cNvPr>
          <p:cNvSpPr/>
          <p:nvPr/>
        </p:nvSpPr>
        <p:spPr>
          <a:xfrm>
            <a:off x="4548577" y="230017"/>
            <a:ext cx="3094846" cy="596773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A9D4C-0B34-4096-B519-AB368C8701CB}"/>
              </a:ext>
            </a:extLst>
          </p:cNvPr>
          <p:cNvSpPr txBox="1"/>
          <p:nvPr/>
        </p:nvSpPr>
        <p:spPr>
          <a:xfrm>
            <a:off x="4644428" y="189490"/>
            <a:ext cx="290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Мета роботи</a:t>
            </a:r>
            <a:endParaRPr lang="uk-UA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23B90-1C3F-48DB-9227-EF2F447B0255}"/>
              </a:ext>
            </a:extLst>
          </p:cNvPr>
          <p:cNvSpPr txBox="1"/>
          <p:nvPr/>
        </p:nvSpPr>
        <p:spPr>
          <a:xfrm>
            <a:off x="266879" y="1697808"/>
            <a:ext cx="7648056" cy="2556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uk-UA" sz="2800" dirty="0">
                <a:latin typeface="Abadi" panose="020B0604020104020204" pitchFamily="34" charset="0"/>
              </a:rPr>
              <a:t>Впровадження процедурної генерації рівнів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uk-UA" sz="2800" dirty="0">
                <a:latin typeface="Abadi" panose="020B0604020104020204" pitchFamily="34" charset="0"/>
              </a:rPr>
              <a:t>Створення користувацьких інтерфейсів (</a:t>
            </a:r>
            <a:r>
              <a:rPr lang="en-US" sz="2800" dirty="0">
                <a:latin typeface="Abadi" panose="020B0604020104020204" pitchFamily="34" charset="0"/>
              </a:rPr>
              <a:t>UI/UX</a:t>
            </a:r>
            <a:r>
              <a:rPr lang="uk-UA" sz="2800" dirty="0">
                <a:latin typeface="Abadi" panose="020B0604020104020204" pitchFamily="34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uk-UA" sz="2800" dirty="0">
                <a:latin typeface="Abadi" panose="020B0604020104020204" pitchFamily="34" charset="0"/>
              </a:rPr>
              <a:t>Дизайн рівнів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41975230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251F6-30A0-4CA0-9AC5-31453E8A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" y="17603"/>
            <a:ext cx="12192707" cy="68403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C928F-9C64-49F8-8E08-8F8AA27730B8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3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CCDF3C1-DD28-48CC-81D9-4F4FC16C0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37DCF9-67BF-41ED-B890-B06F7DDBEFDA}"/>
              </a:ext>
            </a:extLst>
          </p:cNvPr>
          <p:cNvSpPr/>
          <p:nvPr/>
        </p:nvSpPr>
        <p:spPr>
          <a:xfrm>
            <a:off x="2559334" y="166345"/>
            <a:ext cx="707191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73990F-5B69-49D1-A4F4-DDD3691A0CC1}"/>
              </a:ext>
            </a:extLst>
          </p:cNvPr>
          <p:cNvSpPr txBox="1"/>
          <p:nvPr/>
        </p:nvSpPr>
        <p:spPr>
          <a:xfrm>
            <a:off x="2559334" y="127077"/>
            <a:ext cx="7071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Типи ігрових об’єктів</a:t>
            </a:r>
            <a:endParaRPr lang="uk-UA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098438-DB58-40CB-AFB9-E7142F943990}"/>
              </a:ext>
            </a:extLst>
          </p:cNvPr>
          <p:cNvSpPr txBox="1"/>
          <p:nvPr/>
        </p:nvSpPr>
        <p:spPr>
          <a:xfrm>
            <a:off x="1659852" y="1794650"/>
            <a:ext cx="1285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dirty="0">
                <a:latin typeface="Abadi" panose="020B0604020104020204" pitchFamily="34" charset="0"/>
              </a:rPr>
              <a:t>Роботи</a:t>
            </a:r>
            <a:endParaRPr lang="uk-UA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CEEF6-CABA-4C03-BEAC-9ACABA7E09FD}"/>
              </a:ext>
            </a:extLst>
          </p:cNvPr>
          <p:cNvSpPr txBox="1"/>
          <p:nvPr/>
        </p:nvSpPr>
        <p:spPr>
          <a:xfrm>
            <a:off x="7371767" y="1794650"/>
            <a:ext cx="200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dirty="0">
                <a:latin typeface="Abadi" panose="020B0604020104020204" pitchFamily="34" charset="0"/>
              </a:rPr>
              <a:t>Перешкоди</a:t>
            </a:r>
            <a:endParaRPr lang="uk-U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2DB8E4-3385-4D98-BBB9-C9A1D9980CD1}"/>
              </a:ext>
            </a:extLst>
          </p:cNvPr>
          <p:cNvSpPr txBox="1"/>
          <p:nvPr/>
        </p:nvSpPr>
        <p:spPr>
          <a:xfrm>
            <a:off x="5810150" y="2513846"/>
            <a:ext cx="209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latin typeface="Abadi" panose="020B0604020104020204" pitchFamily="34" charset="0"/>
              </a:rPr>
              <a:t>Повне укриття</a:t>
            </a:r>
            <a:endParaRPr lang="uk-UA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1A4F8A-2425-4E02-9E58-BEE17FFE5253}"/>
              </a:ext>
            </a:extLst>
          </p:cNvPr>
          <p:cNvSpPr txBox="1"/>
          <p:nvPr/>
        </p:nvSpPr>
        <p:spPr>
          <a:xfrm>
            <a:off x="8900133" y="2513846"/>
            <a:ext cx="2439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latin typeface="Abadi" panose="020B0604020104020204" pitchFamily="34" charset="0"/>
              </a:rPr>
              <a:t>Часткове укриття</a:t>
            </a:r>
            <a:endParaRPr lang="uk-UA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4053DF-2BBE-4270-A68B-6D1144500DF6}"/>
              </a:ext>
            </a:extLst>
          </p:cNvPr>
          <p:cNvSpPr txBox="1"/>
          <p:nvPr/>
        </p:nvSpPr>
        <p:spPr>
          <a:xfrm>
            <a:off x="382120" y="2513845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latin typeface="Abadi" panose="020B0604020104020204" pitchFamily="34" charset="0"/>
              </a:rPr>
              <a:t>Союзні</a:t>
            </a:r>
            <a:endParaRPr lang="uk-UA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001DD8-07F1-4AC3-BCE9-E66FF46BDC19}"/>
              </a:ext>
            </a:extLst>
          </p:cNvPr>
          <p:cNvSpPr txBox="1"/>
          <p:nvPr/>
        </p:nvSpPr>
        <p:spPr>
          <a:xfrm>
            <a:off x="3034127" y="2513844"/>
            <a:ext cx="111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latin typeface="Abadi" panose="020B0604020104020204" pitchFamily="34" charset="0"/>
              </a:rPr>
              <a:t>Ворожі</a:t>
            </a:r>
            <a:endParaRPr lang="uk-UA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D842E-8A94-47E1-9D33-69F32C852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80" b="97627" l="9341" r="89286">
                        <a14:foregroundMark x1="31319" y1="88608" x2="35165" y2="88924"/>
                        <a14:foregroundMark x1="68956" y1="90665" x2="70604" y2="90032"/>
                        <a14:foregroundMark x1="71154" y1="92563" x2="76648" y2="97627"/>
                        <a14:foregroundMark x1="52473" y1="13766" x2="65385" y2="5380"/>
                        <a14:backgroundMark x1="58242" y1="13449" x2="58242" y2="13449"/>
                        <a14:backgroundMark x1="86264" y1="87658" x2="86264" y2="87658"/>
                        <a14:backgroundMark x1="54945" y1="91930" x2="54945" y2="91930"/>
                        <a14:backgroundMark x1="42582" y1="91930" x2="42582" y2="91930"/>
                        <a14:backgroundMark x1="63736" y1="86392" x2="63736" y2="86392"/>
                        <a14:backgroundMark x1="63736" y1="89082" x2="63736" y2="89082"/>
                        <a14:backgroundMark x1="81319" y1="95411" x2="81319" y2="95411"/>
                        <a14:backgroundMark x1="74451" y1="88766" x2="74451" y2="88766"/>
                        <a14:backgroundMark x1="65659" y1="88291" x2="65659" y2="88291"/>
                        <a14:backgroundMark x1="57692" y1="84335" x2="57692" y2="84335"/>
                        <a14:backgroundMark x1="26923" y1="83544" x2="26923" y2="835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114" y="3429000"/>
            <a:ext cx="1448600" cy="2515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AB55A-3BE2-46FB-A66A-0719E35F3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95000" l="9412" r="89412">
                        <a14:foregroundMark x1="47294" y1="10333" x2="47294" y2="6667"/>
                        <a14:foregroundMark x1="57882" y1="11500" x2="50353" y2="4167"/>
                        <a14:foregroundMark x1="50353" y1="4167" x2="50353" y2="4167"/>
                        <a14:foregroundMark x1="54353" y1="4500" x2="58588" y2="10667"/>
                        <a14:foregroundMark x1="50824" y1="4000" x2="57412" y2="6500"/>
                        <a14:foregroundMark x1="57176" y1="6000" x2="54118" y2="4333"/>
                        <a14:foregroundMark x1="67059" y1="88667" x2="79529" y2="95000"/>
                        <a14:foregroundMark x1="79529" y1="95000" x2="78353" y2="86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2520" y="3046269"/>
            <a:ext cx="2226649" cy="31435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A28C59-38E6-4BA5-B70B-E374A585A5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01" b="94059" l="10000" r="90000">
                        <a14:foregroundMark x1="52400" y1="87723" x2="60400" y2="89307"/>
                        <a14:foregroundMark x1="55000" y1="91485" x2="51800" y2="94059"/>
                        <a14:foregroundMark x1="60000" y1="91287" x2="67800" y2="85545"/>
                        <a14:foregroundMark x1="70400" y1="84554" x2="62200" y2="91089"/>
                        <a14:foregroundMark x1="62200" y1="91089" x2="61800" y2="91089"/>
                        <a14:backgroundMark x1="23600" y1="59802" x2="23600" y2="59802"/>
                        <a14:backgroundMark x1="48000" y1="61980" x2="48000" y2="61980"/>
                        <a14:backgroundMark x1="83000" y1="60594" x2="83000" y2="60594"/>
                        <a14:backgroundMark x1="65800" y1="60792" x2="65800" y2="60792"/>
                        <a14:backgroundMark x1="25200" y1="67525" x2="25800" y2="67525"/>
                        <a14:backgroundMark x1="32000" y1="70693" x2="32000" y2="70693"/>
                        <a14:backgroundMark x1="42800" y1="64950" x2="42800" y2="64950"/>
                        <a14:backgroundMark x1="42400" y1="75842" x2="42400" y2="75842"/>
                        <a14:backgroundMark x1="51200" y1="74257" x2="51200" y2="74257"/>
                        <a14:backgroundMark x1="42600" y1="66139" x2="42600" y2="66139"/>
                        <a14:backgroundMark x1="81600" y1="71881" x2="81600" y2="71881"/>
                        <a14:backgroundMark x1="85800" y1="84950" x2="85800" y2="84950"/>
                        <a14:backgroundMark x1="64200" y1="63168" x2="64200" y2="63168"/>
                        <a14:backgroundMark x1="83200" y1="79208" x2="83200" y2="79208"/>
                        <a14:backgroundMark x1="84400" y1="76832" x2="84600" y2="82376"/>
                        <a14:backgroundMark x1="75000" y1="87921" x2="71000" y2="91287"/>
                        <a14:backgroundMark x1="72000" y1="87723" x2="70962" y2="88372"/>
                        <a14:backgroundMark x1="62404" y1="92028" x2="61600" y2="92475"/>
                        <a14:backgroundMark x1="62930" y1="91735" x2="62698" y2="91864"/>
                        <a14:backgroundMark x1="51800" y1="61980" x2="51800" y2="61980"/>
                        <a14:backgroundMark x1="69600" y1="88911" x2="66400" y2="91881"/>
                        <a14:backgroundMark x1="66400" y1="35644" x2="66400" y2="35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364339" y="4250876"/>
            <a:ext cx="1967357" cy="1987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E22ABF-6197-4C70-BADC-2E04A1F507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62" b="94881" l="9935" r="89577">
                        <a14:foregroundMark x1="48371" y1="10410" x2="53909" y2="8362"/>
                        <a14:foregroundMark x1="52117" y1="88737" x2="53909" y2="93515"/>
                        <a14:foregroundMark x1="55863" y1="94881" x2="58958" y2="91126"/>
                        <a14:foregroundMark x1="84691" y1="67065" x2="85342" y2="71160"/>
                        <a14:foregroundMark x1="37785" y1="87372" x2="39902" y2="86177"/>
                        <a14:foregroundMark x1="24430" y1="81058" x2="27199" y2="79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0225" y="3701166"/>
            <a:ext cx="1936958" cy="18486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8AC3CD-4198-4CB2-8BEC-B0F34A6813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1875" l="9944" r="89869">
                        <a14:foregroundMark x1="69794" y1="89375" x2="73171" y2="91875"/>
                        <a14:foregroundMark x1="75797" y1="90833" x2="77861" y2="82083"/>
                        <a14:foregroundMark x1="67730" y1="81875" x2="69981" y2="85000"/>
                        <a14:foregroundMark x1="84991" y1="61250" x2="83302" y2="6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5167" y="3822925"/>
            <a:ext cx="2042293" cy="18392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5066D8-C2B0-4B12-B220-BF213D41B1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4838" y="4039313"/>
            <a:ext cx="1548028" cy="15051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CA118E-A448-47CA-B23C-B8DD29D88F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3" y="3971302"/>
            <a:ext cx="1352958" cy="16411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A4C50A-4DEB-483A-AD4E-F662D78D56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12" b="90814" l="9954" r="89815">
                        <a14:foregroundMark x1="25463" y1="48643" x2="25463" y2="48643"/>
                        <a14:foregroundMark x1="56944" y1="90814" x2="56944" y2="908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00495" y="4184396"/>
            <a:ext cx="1268680" cy="140670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70C901-3D76-4653-B145-171E6CCA4C3E}"/>
              </a:ext>
            </a:extLst>
          </p:cNvPr>
          <p:cNvCxnSpPr/>
          <p:nvPr/>
        </p:nvCxnSpPr>
        <p:spPr>
          <a:xfrm flipH="1">
            <a:off x="1208015" y="2317870"/>
            <a:ext cx="451837" cy="195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6D9967-AD10-4CC2-B528-0CAC7FAEA717}"/>
              </a:ext>
            </a:extLst>
          </p:cNvPr>
          <p:cNvCxnSpPr/>
          <p:nvPr/>
        </p:nvCxnSpPr>
        <p:spPr>
          <a:xfrm flipH="1">
            <a:off x="7371062" y="2309071"/>
            <a:ext cx="451837" cy="195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38C7C1-50B6-44FE-83C8-896B540DB5C3}"/>
              </a:ext>
            </a:extLst>
          </p:cNvPr>
          <p:cNvCxnSpPr>
            <a:cxnSpLocks/>
          </p:cNvCxnSpPr>
          <p:nvPr/>
        </p:nvCxnSpPr>
        <p:spPr>
          <a:xfrm>
            <a:off x="2808208" y="2280089"/>
            <a:ext cx="451837" cy="195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099D04-052D-4518-AAAE-CCFFE104B45C}"/>
              </a:ext>
            </a:extLst>
          </p:cNvPr>
          <p:cNvCxnSpPr>
            <a:cxnSpLocks/>
          </p:cNvCxnSpPr>
          <p:nvPr/>
        </p:nvCxnSpPr>
        <p:spPr>
          <a:xfrm>
            <a:off x="8971255" y="2287894"/>
            <a:ext cx="451837" cy="195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103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A8621-79B7-47ED-A358-397D7DD21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/>
          <a:stretch/>
        </p:blipFill>
        <p:spPr>
          <a:xfrm>
            <a:off x="0" y="-1"/>
            <a:ext cx="12189882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205BAC-496F-4DF0-A425-AE32421D5483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248" y="5687736"/>
            <a:ext cx="2080466" cy="1170263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A0A3BF5-541A-4CAE-BE6D-81598A22D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57A0ED-FF1B-4551-A9BF-926312BAB6B1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4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08F0CA4-23F1-4514-90AC-33B0D62F9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C7F1E35-196E-43D9-8D89-3953A5EB7481}"/>
              </a:ext>
            </a:extLst>
          </p:cNvPr>
          <p:cNvSpPr/>
          <p:nvPr/>
        </p:nvSpPr>
        <p:spPr>
          <a:xfrm>
            <a:off x="2559334" y="166345"/>
            <a:ext cx="707191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3F809-DABA-4820-8869-B1C574AFD6B9}"/>
              </a:ext>
            </a:extLst>
          </p:cNvPr>
          <p:cNvSpPr txBox="1"/>
          <p:nvPr/>
        </p:nvSpPr>
        <p:spPr>
          <a:xfrm>
            <a:off x="762230" y="1779077"/>
            <a:ext cx="334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dirty="0">
                <a:latin typeface="Abadi" panose="020B0604020104020204" pitchFamily="34" charset="0"/>
              </a:rPr>
              <a:t>Спеціальні клітинки</a:t>
            </a:r>
            <a:endParaRPr lang="uk-U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87BF6A-8A61-4F3F-BB77-37FA36B389A8}"/>
              </a:ext>
            </a:extLst>
          </p:cNvPr>
          <p:cNvSpPr txBox="1"/>
          <p:nvPr/>
        </p:nvSpPr>
        <p:spPr>
          <a:xfrm>
            <a:off x="6969086" y="1770350"/>
            <a:ext cx="3762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dirty="0">
                <a:latin typeface="Abadi" panose="020B0604020104020204" pitchFamily="34" charset="0"/>
              </a:rPr>
              <a:t>Декоративні елементи</a:t>
            </a:r>
            <a:endParaRPr lang="uk-UA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50F2A0-187F-4392-9111-BEEEC666A6D1}"/>
              </a:ext>
            </a:extLst>
          </p:cNvPr>
          <p:cNvSpPr txBox="1"/>
          <p:nvPr/>
        </p:nvSpPr>
        <p:spPr>
          <a:xfrm>
            <a:off x="126132" y="2490363"/>
            <a:ext cx="225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latin typeface="Abadi" panose="020B0604020104020204" pitchFamily="34" charset="0"/>
              </a:rPr>
              <a:t>Вибухова бочка</a:t>
            </a:r>
            <a:endParaRPr lang="uk-UA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6FE8A-56BE-481D-A182-CFBC483B318B}"/>
              </a:ext>
            </a:extLst>
          </p:cNvPr>
          <p:cNvSpPr txBox="1"/>
          <p:nvPr/>
        </p:nvSpPr>
        <p:spPr>
          <a:xfrm>
            <a:off x="2950237" y="2513844"/>
            <a:ext cx="1899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latin typeface="Abadi" panose="020B0604020104020204" pitchFamily="34" charset="0"/>
              </a:rPr>
              <a:t>Металобрухт</a:t>
            </a:r>
            <a:endParaRPr lang="uk-UA" sz="2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D95F2D-335E-4E10-9CCE-A3B439B93F47}"/>
              </a:ext>
            </a:extLst>
          </p:cNvPr>
          <p:cNvCxnSpPr/>
          <p:nvPr/>
        </p:nvCxnSpPr>
        <p:spPr>
          <a:xfrm flipH="1">
            <a:off x="1208015" y="2317870"/>
            <a:ext cx="451837" cy="195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565978-5A5E-4C8A-9E3A-15579E9FE7E7}"/>
              </a:ext>
            </a:extLst>
          </p:cNvPr>
          <p:cNvCxnSpPr>
            <a:cxnSpLocks/>
          </p:cNvCxnSpPr>
          <p:nvPr/>
        </p:nvCxnSpPr>
        <p:spPr>
          <a:xfrm>
            <a:off x="2808208" y="2280089"/>
            <a:ext cx="451837" cy="195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B60F49-4A8C-422A-A43D-C66569D8EAAA}"/>
              </a:ext>
            </a:extLst>
          </p:cNvPr>
          <p:cNvSpPr txBox="1"/>
          <p:nvPr/>
        </p:nvSpPr>
        <p:spPr>
          <a:xfrm>
            <a:off x="2559334" y="110298"/>
            <a:ext cx="7071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Типи ігрових об’єктів </a:t>
            </a:r>
            <a:r>
              <a:rPr lang="uk-UA" sz="2800" b="1" dirty="0">
                <a:latin typeface="Abadi" panose="020B0604020104020204" pitchFamily="34" charset="0"/>
              </a:rPr>
              <a:t>(продовження)</a:t>
            </a:r>
            <a:endParaRPr lang="uk-U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8D720-AA7F-41D0-956C-F66C5997E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24" b="90603" l="9977" r="89095">
                        <a14:foregroundMark x1="52900" y1="8688" x2="52900" y2="8688"/>
                        <a14:foregroundMark x1="60789" y1="7447" x2="45244" y2="7979"/>
                        <a14:foregroundMark x1="45244" y1="7979" x2="45244" y2="7979"/>
                        <a14:foregroundMark x1="49884" y1="90603" x2="54988" y2="90603"/>
                        <a14:foregroundMark x1="25522" y1="9929" x2="45012" y2="7624"/>
                        <a14:foregroundMark x1="38515" y1="7624" x2="31787" y2="85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743" y="3140094"/>
            <a:ext cx="1820829" cy="2382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DF672C-5DFB-4D7B-A714-80BA4D8B3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09" b="89894" l="9810" r="93119">
                        <a14:foregroundMark x1="66471" y1="22872" x2="85505" y2="23670"/>
                        <a14:foregroundMark x1="85505" y1="23670" x2="74963" y2="32713"/>
                        <a14:foregroundMark x1="74963" y1="32713" x2="71889" y2="32447"/>
                        <a14:foregroundMark x1="84480" y1="21809" x2="86091" y2="31649"/>
                        <a14:foregroundMark x1="92387" y1="22074" x2="93265" y2="26064"/>
                        <a14:foregroundMark x1="54612" y1="10372" x2="54612" y2="10372"/>
                        <a14:foregroundMark x1="54612" y1="9309" x2="54612" y2="93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0838" y="4012119"/>
            <a:ext cx="2446200" cy="13466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7F7A91D-0F16-4BA5-9873-3879442F6F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06" b="93379" l="10000" r="90000">
                        <a14:foregroundMark x1="27059" y1="9132" x2="61765" y2="7763"/>
                        <a14:foregroundMark x1="67059" y1="7763" x2="73529" y2="7534"/>
                        <a14:foregroundMark x1="73529" y1="7534" x2="64412" y2="7534"/>
                        <a14:foregroundMark x1="11765" y1="41096" x2="11765" y2="41096"/>
                        <a14:foregroundMark x1="11765" y1="49543" x2="11765" y2="49543"/>
                        <a14:foregroundMark x1="62941" y1="89498" x2="62941" y2="933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4738" y="3730918"/>
            <a:ext cx="1443674" cy="18597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860B0F5-1588-439A-8BFF-AB7C44120A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61" b="94353" l="9684" r="94269">
                        <a14:foregroundMark x1="17589" y1="7851" x2="56324" y2="6198"/>
                        <a14:foregroundMark x1="56324" y1="6198" x2="86561" y2="7163"/>
                        <a14:foregroundMark x1="88933" y1="8264" x2="91107" y2="41185"/>
                        <a14:foregroundMark x1="91107" y1="41185" x2="86957" y2="50689"/>
                        <a14:foregroundMark x1="86957" y1="50689" x2="90909" y2="57438"/>
                        <a14:foregroundMark x1="90909" y1="57438" x2="89526" y2="72590"/>
                        <a14:foregroundMark x1="89526" y1="72590" x2="85573" y2="79890"/>
                        <a14:foregroundMark x1="93281" y1="17080" x2="94466" y2="25482"/>
                        <a14:foregroundMark x1="94466" y1="25482" x2="92885" y2="26309"/>
                        <a14:foregroundMark x1="65217" y1="23691" x2="57312" y2="29752"/>
                        <a14:foregroundMark x1="57312" y1="29752" x2="53755" y2="34848"/>
                        <a14:foregroundMark x1="9881" y1="24931" x2="10474" y2="35399"/>
                        <a14:foregroundMark x1="35968" y1="89256" x2="56324" y2="90083"/>
                        <a14:foregroundMark x1="56324" y1="90083" x2="68379" y2="88567"/>
                        <a14:foregroundMark x1="68379" y1="88567" x2="74111" y2="85262"/>
                        <a14:foregroundMark x1="43676" y1="93388" x2="30830" y2="95041"/>
                        <a14:foregroundMark x1="30830" y1="95041" x2="19368" y2="90220"/>
                        <a14:foregroundMark x1="19368" y1="90220" x2="18775" y2="87466"/>
                        <a14:foregroundMark x1="24704" y1="92975" x2="37747" y2="94353"/>
                        <a14:foregroundMark x1="37747" y1="94353" x2="43281" y2="92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1754" y="2975509"/>
            <a:ext cx="1945993" cy="27920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F107C3-1E51-4A80-A8B0-1184939B3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388" b="93971" l="9960" r="90175">
                        <a14:foregroundMark x1="20592" y1="9830" x2="21131" y2="9305"/>
                        <a14:foregroundMark x1="86272" y1="23329" x2="90175" y2="26212"/>
                        <a14:foregroundMark x1="45760" y1="85059" x2="53701" y2="89384"/>
                        <a14:foregroundMark x1="53701" y1="89384" x2="56662" y2="82962"/>
                        <a14:foregroundMark x1="60834" y1="90301" x2="64468" y2="94102"/>
                        <a14:foregroundMark x1="24630" y1="8388" x2="24630" y2="8388"/>
                        <a14:backgroundMark x1="51279" y1="36304" x2="85868" y2="339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439" y="3848913"/>
            <a:ext cx="2059395" cy="21148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5F09458-B73B-438D-907E-7DF3F1576F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845" b="94783" l="10000" r="90000">
                        <a14:foregroundMark x1="36731" y1="53540" x2="46538" y2="53416"/>
                        <a14:foregroundMark x1="40962" y1="45217" x2="48269" y2="46211"/>
                        <a14:foregroundMark x1="43462" y1="38882" x2="55577" y2="38758"/>
                        <a14:foregroundMark x1="55577" y1="38758" x2="56538" y2="38758"/>
                        <a14:foregroundMark x1="30385" y1="60621" x2="47115" y2="61242"/>
                        <a14:foregroundMark x1="47115" y1="61242" x2="47692" y2="61366"/>
                        <a14:foregroundMark x1="30962" y1="67578" x2="51346" y2="70932"/>
                        <a14:foregroundMark x1="29231" y1="75280" x2="48077" y2="78137"/>
                        <a14:foregroundMark x1="26154" y1="82236" x2="45962" y2="85342"/>
                        <a14:foregroundMark x1="49615" y1="91677" x2="49231" y2="94783"/>
                        <a14:foregroundMark x1="71923" y1="43230" x2="73846" y2="73292"/>
                        <a14:foregroundMark x1="67707" y1="68064" x2="68462" y2="68075"/>
                        <a14:foregroundMark x1="59808" y1="67950" x2="64718" y2="68021"/>
                        <a14:foregroundMark x1="58654" y1="63106" x2="69423" y2="64099"/>
                        <a14:foregroundMark x1="69423" y1="64099" x2="69615" y2="64224"/>
                        <a14:foregroundMark x1="71120" y1="59930" x2="70385" y2="59876"/>
                        <a14:foregroundMark x1="60192" y1="59130" x2="69179" y2="59788"/>
                        <a14:foregroundMark x1="59615" y1="53665" x2="69808" y2="54907"/>
                        <a14:foregroundMark x1="61346" y1="48696" x2="70577" y2="49814"/>
                        <a14:foregroundMark x1="40769" y1="8571" x2="68846" y2="6832"/>
                        <a14:foregroundMark x1="47885" y1="14534" x2="47885" y2="14534"/>
                        <a14:foregroundMark x1="55577" y1="14037" x2="55577" y2="14037"/>
                        <a14:foregroundMark x1="53462" y1="22484" x2="38654" y2="22981"/>
                        <a14:foregroundMark x1="36346" y1="30683" x2="58462" y2="30186"/>
                        <a14:foregroundMark x1="40962" y1="38012" x2="49038" y2="37888"/>
                        <a14:foregroundMark x1="42885" y1="7578" x2="64231" y2="4845"/>
                        <a14:foregroundMark x1="62308" y1="5093" x2="42500" y2="7702"/>
                        <a14:foregroundMark x1="41923" y1="7578" x2="51154" y2="6087"/>
                        <a14:foregroundMark x1="56731" y1="14037" x2="62500" y2="14037"/>
                        <a14:foregroundMark x1="52885" y1="22484" x2="61346" y2="21739"/>
                        <a14:foregroundMark x1="70000" y1="30932" x2="64615" y2="30807"/>
                        <a14:foregroundMark x1="36346" y1="45342" x2="36346" y2="45342"/>
                        <a14:foregroundMark x1="53654" y1="46832" x2="55769" y2="46957"/>
                        <a14:foregroundMark x1="52885" y1="46335" x2="56154" y2="46335"/>
                        <a14:backgroundMark x1="21538" y1="24720" x2="21538" y2="24720"/>
                        <a14:backgroundMark x1="53846" y1="11429" x2="53846" y2="11429"/>
                        <a14:backgroundMark x1="55192" y1="18882" x2="55192" y2="18882"/>
                        <a14:backgroundMark x1="41923" y1="20497" x2="41923" y2="20497"/>
                        <a14:backgroundMark x1="43077" y1="27826" x2="43077" y2="27826"/>
                        <a14:backgroundMark x1="53462" y1="27329" x2="52115" y2="27081"/>
                        <a14:backgroundMark x1="44231" y1="27081" x2="44231" y2="28075"/>
                        <a14:backgroundMark x1="42885" y1="19627" x2="42885" y2="22236"/>
                        <a14:backgroundMark x1="80192" y1="20745" x2="82115" y2="27081"/>
                        <a14:backgroundMark x1="68077" y1="27205" x2="67885" y2="28323"/>
                        <a14:backgroundMark x1="44423" y1="34037" x2="43654" y2="36894"/>
                        <a14:backgroundMark x1="39231" y1="43106" x2="42308" y2="42236"/>
                        <a14:backgroundMark x1="42885" y1="34161" x2="41538" y2="36025"/>
                        <a14:backgroundMark x1="53077" y1="34037" x2="55769" y2="34037"/>
                        <a14:backgroundMark x1="66731" y1="33789" x2="66731" y2="35404"/>
                        <a14:backgroundMark x1="64615" y1="45466" x2="63654" y2="47329"/>
                        <a14:backgroundMark x1="44615" y1="40497" x2="44615" y2="40497"/>
                        <a14:backgroundMark x1="45577" y1="41366" x2="40577" y2="41242"/>
                        <a14:backgroundMark x1="65577" y1="40248" x2="66731" y2="41863"/>
                        <a14:backgroundMark x1="52692" y1="44720" x2="54423" y2="44845"/>
                        <a14:backgroundMark x1="54615" y1="49938" x2="54423" y2="51180"/>
                        <a14:backgroundMark x1="64038" y1="61491" x2="67308" y2="61615"/>
                        <a14:backgroundMark x1="62115" y1="61615" x2="60769" y2="61615"/>
                        <a14:backgroundMark x1="67115" y1="67329" x2="63462" y2="66460"/>
                        <a14:backgroundMark x1="62692" y1="65963" x2="60962" y2="65839"/>
                        <a14:backgroundMark x1="56923" y1="19627" x2="53077" y2="19379"/>
                        <a14:backgroundMark x1="42692" y1="18137" x2="43077" y2="19503"/>
                        <a14:backgroundMark x1="55000" y1="41366" x2="56154" y2="41366"/>
                        <a14:backgroundMark x1="68269" y1="20745" x2="68269" y2="20745"/>
                        <a14:backgroundMark x1="68462" y1="20870" x2="68654" y2="21863"/>
                        <a14:backgroundMark x1="68846" y1="20373" x2="68462" y2="19379"/>
                        <a14:backgroundMark x1="42885" y1="17267" x2="43077" y2="17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8166" y="3018647"/>
            <a:ext cx="1880200" cy="29106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DF8730-E079-4E3D-85E0-5D16C13F3B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84" b="93314" l="7182" r="90166">
                        <a14:foregroundMark x1="80773" y1="44767" x2="78895" y2="49419"/>
                        <a14:foregroundMark x1="88950" y1="25000" x2="90166" y2="43314"/>
                        <a14:foregroundMark x1="13370" y1="77326" x2="17459" y2="87791"/>
                        <a14:foregroundMark x1="17459" y1="87791" x2="20110" y2="86628"/>
                        <a14:foregroundMark x1="19337" y1="57849" x2="16575" y2="42151"/>
                        <a14:foregroundMark x1="20552" y1="40116" x2="24088" y2="55523"/>
                        <a14:foregroundMark x1="7735" y1="69186" x2="8508" y2="49419"/>
                        <a14:foregroundMark x1="8508" y1="49419" x2="15912" y2="38663"/>
                        <a14:foregroundMark x1="15912" y1="38663" x2="21547" y2="38663"/>
                        <a14:foregroundMark x1="21547" y1="38663" x2="25635" y2="49128"/>
                        <a14:foregroundMark x1="9724" y1="53198" x2="10718" y2="37500"/>
                        <a14:foregroundMark x1="10718" y1="37500" x2="13591" y2="38372"/>
                        <a14:foregroundMark x1="9724" y1="39826" x2="9061" y2="51163"/>
                        <a14:foregroundMark x1="8950" y1="45349" x2="10939" y2="38372"/>
                        <a14:foregroundMark x1="9061" y1="39826" x2="9061" y2="39826"/>
                        <a14:foregroundMark x1="9061" y1="39826" x2="9061" y2="42442"/>
                        <a14:foregroundMark x1="9503" y1="37500" x2="8840" y2="38953"/>
                        <a14:foregroundMark x1="14365" y1="50581" x2="16022" y2="51163"/>
                        <a14:foregroundMark x1="14807" y1="51453" x2="17680" y2="51744"/>
                        <a14:foregroundMark x1="12707" y1="90988" x2="11823" y2="93314"/>
                        <a14:foregroundMark x1="7182" y1="64535" x2="7735" y2="70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1055" y="5027162"/>
            <a:ext cx="2419829" cy="9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79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FD921-DC8E-453F-9059-77954DD6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7" y="23775"/>
            <a:ext cx="12192000" cy="68342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C928F-9C64-49F8-8E08-8F8AA27730B8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0400C9-9252-4D63-816D-C5044DAF7B14}"/>
              </a:ext>
            </a:extLst>
          </p:cNvPr>
          <p:cNvSpPr/>
          <p:nvPr/>
        </p:nvSpPr>
        <p:spPr>
          <a:xfrm>
            <a:off x="2333350" y="237806"/>
            <a:ext cx="7523886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93627-8164-4364-8754-DA9B84837ADD}"/>
              </a:ext>
            </a:extLst>
          </p:cNvPr>
          <p:cNvSpPr txBox="1"/>
          <p:nvPr/>
        </p:nvSpPr>
        <p:spPr>
          <a:xfrm>
            <a:off x="2333349" y="170241"/>
            <a:ext cx="7523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Процедурна генерація</a:t>
            </a:r>
            <a:r>
              <a:rPr lang="en-US" sz="3600" b="1" dirty="0">
                <a:latin typeface="Abadi" panose="020B0604020104020204" pitchFamily="34" charset="0"/>
              </a:rPr>
              <a:t> (</a:t>
            </a:r>
            <a:r>
              <a:rPr lang="uk-UA" sz="3600" b="1" dirty="0">
                <a:latin typeface="Abadi" panose="020B0604020104020204" pitchFamily="34" charset="0"/>
              </a:rPr>
              <a:t>логіка</a:t>
            </a:r>
            <a:r>
              <a:rPr lang="en-US" sz="3600" b="1" dirty="0">
                <a:latin typeface="Abadi" panose="020B0604020104020204" pitchFamily="34" charset="0"/>
              </a:rPr>
              <a:t>)</a:t>
            </a:r>
            <a:endParaRPr lang="uk-UA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E4406-645E-4534-9B3F-80D672CEEBDF}"/>
              </a:ext>
            </a:extLst>
          </p:cNvPr>
          <p:cNvSpPr txBox="1"/>
          <p:nvPr/>
        </p:nvSpPr>
        <p:spPr>
          <a:xfrm>
            <a:off x="568883" y="1112129"/>
            <a:ext cx="7241598" cy="5142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uk-UA" sz="2800" dirty="0"/>
              <a:t>Задання порядку рівнів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uk-UA" sz="2800" dirty="0"/>
              <a:t>Визначення розміру карти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uk-UA" sz="2800" dirty="0"/>
              <a:t>Встановлення ворожих та союзних роботів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uk-UA" sz="2800" dirty="0"/>
              <a:t>Генерація перешкод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uk-UA" sz="2800" dirty="0"/>
              <a:t>Перевірка зв’язності клітинок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uk-UA" sz="2800" dirty="0"/>
              <a:t>Додавання особливих клітинок</a:t>
            </a:r>
          </a:p>
        </p:txBody>
      </p:sp>
    </p:spTree>
    <p:extLst>
      <p:ext uri="{BB962C8B-B14F-4D97-AF65-F5344CB8AC3E}">
        <p14:creationId xmlns:p14="http://schemas.microsoft.com/office/powerpoint/2010/main" val="557711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EB8E6-6AD2-458A-AAA5-DE4410C2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9F1852-52AA-4D6C-9288-6417899D38D9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39B9E4-EF75-4CF9-A60C-C2D1ABB961CA}"/>
              </a:ext>
            </a:extLst>
          </p:cNvPr>
          <p:cNvSpPr/>
          <p:nvPr/>
        </p:nvSpPr>
        <p:spPr>
          <a:xfrm>
            <a:off x="1959521" y="166346"/>
            <a:ext cx="7847210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3EFB7-CF56-4E5D-A112-4662FCB087E5}"/>
              </a:ext>
            </a:extLst>
          </p:cNvPr>
          <p:cNvSpPr txBox="1"/>
          <p:nvPr/>
        </p:nvSpPr>
        <p:spPr>
          <a:xfrm>
            <a:off x="1959521" y="118399"/>
            <a:ext cx="784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Випадковий порядок рівнів</a:t>
            </a:r>
            <a:endParaRPr lang="uk-UA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CED6F-1745-42D7-A23F-D80F26DD9B7B}"/>
              </a:ext>
            </a:extLst>
          </p:cNvPr>
          <p:cNvSpPr txBox="1"/>
          <p:nvPr/>
        </p:nvSpPr>
        <p:spPr>
          <a:xfrm>
            <a:off x="149433" y="1437876"/>
            <a:ext cx="5040354" cy="1992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Abadi" panose="020B0604020104020204" pitchFamily="34" charset="0"/>
              </a:rPr>
              <a:t>Перший </a:t>
            </a:r>
            <a:r>
              <a:rPr lang="ru-RU" sz="1600" dirty="0" err="1">
                <a:latin typeface="Abadi" panose="020B0604020104020204" pitchFamily="34" charset="0"/>
              </a:rPr>
              <a:t>рівень</a:t>
            </a:r>
            <a:r>
              <a:rPr lang="ru-RU" sz="1600" dirty="0">
                <a:latin typeface="Abadi" panose="020B0604020104020204" pitchFamily="34" charset="0"/>
              </a:rPr>
              <a:t> </a:t>
            </a:r>
            <a:r>
              <a:rPr lang="ru-RU" sz="1600" dirty="0" err="1">
                <a:latin typeface="Abadi" panose="020B0604020104020204" pitchFamily="34" charset="0"/>
              </a:rPr>
              <a:t>завжди</a:t>
            </a:r>
            <a:r>
              <a:rPr lang="ru-RU" sz="1600" dirty="0">
                <a:latin typeface="Abadi" panose="020B0604020104020204" pitchFamily="34" charset="0"/>
              </a:rPr>
              <a:t> </a:t>
            </a:r>
            <a:r>
              <a:rPr lang="ru-RU" sz="1600" dirty="0" err="1">
                <a:latin typeface="Abadi" panose="020B0604020104020204" pitchFamily="34" charset="0"/>
              </a:rPr>
              <a:t>фіксований</a:t>
            </a:r>
            <a:r>
              <a:rPr lang="ru-RU" sz="1600" dirty="0">
                <a:latin typeface="Abadi" panose="020B0604020104020204" pitchFamily="34" charset="0"/>
              </a:rPr>
              <a:t> (</a:t>
            </a:r>
            <a:r>
              <a:rPr lang="en-US" sz="1600" dirty="0">
                <a:latin typeface="Abadi" panose="020B0604020104020204" pitchFamily="34" charset="0"/>
              </a:rPr>
              <a:t>Opening</a:t>
            </a:r>
            <a:r>
              <a:rPr lang="uk-UA" sz="1600" dirty="0">
                <a:latin typeface="Abadi" panose="020B0604020104020204" pitchFamily="34" charset="0"/>
              </a:rPr>
              <a:t> </a:t>
            </a:r>
            <a:r>
              <a:rPr lang="en-US" sz="1600" dirty="0">
                <a:latin typeface="Abadi" panose="020B0604020104020204" pitchFamily="34" charset="0"/>
              </a:rPr>
              <a:t>Level</a:t>
            </a:r>
            <a:r>
              <a:rPr lang="ru-RU" sz="1600" dirty="0">
                <a:latin typeface="Abadi" panose="020B0604020104020204" pitchFamily="34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600" dirty="0" err="1">
                <a:latin typeface="Abadi" panose="020B0604020104020204" pitchFamily="34" charset="0"/>
              </a:rPr>
              <a:t>Решта</a:t>
            </a:r>
            <a:r>
              <a:rPr lang="ru-RU" sz="1600" dirty="0">
                <a:latin typeface="Abadi" panose="020B0604020104020204" pitchFamily="34" charset="0"/>
              </a:rPr>
              <a:t> 4 </a:t>
            </a:r>
            <a:r>
              <a:rPr lang="ru-RU" sz="1600" dirty="0" err="1">
                <a:latin typeface="Abadi" panose="020B0604020104020204" pitchFamily="34" charset="0"/>
              </a:rPr>
              <a:t>рівні</a:t>
            </a:r>
            <a:r>
              <a:rPr lang="ru-RU" sz="1600" dirty="0">
                <a:latin typeface="Abadi" panose="020B0604020104020204" pitchFamily="34" charset="0"/>
              </a:rPr>
              <a:t> </a:t>
            </a:r>
            <a:r>
              <a:rPr lang="ru-RU" sz="1600" dirty="0" err="1">
                <a:latin typeface="Abadi" panose="020B0604020104020204" pitchFamily="34" charset="0"/>
              </a:rPr>
              <a:t>перемішуються</a:t>
            </a:r>
            <a:r>
              <a:rPr lang="ru-RU" sz="1600" dirty="0">
                <a:latin typeface="Abadi" panose="020B0604020104020204" pitchFamily="34" charset="0"/>
              </a:rPr>
              <a:t> </a:t>
            </a:r>
            <a:r>
              <a:rPr lang="ru-RU" sz="1600" dirty="0" err="1">
                <a:latin typeface="Abadi" panose="020B0604020104020204" pitchFamily="34" charset="0"/>
              </a:rPr>
              <a:t>випадковим</a:t>
            </a:r>
            <a:r>
              <a:rPr lang="ru-RU" sz="1600" dirty="0">
                <a:latin typeface="Abadi" panose="020B0604020104020204" pitchFamily="34" charset="0"/>
              </a:rPr>
              <a:t> чином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Abadi" panose="020B0604020104020204" pitchFamily="34" charset="0"/>
              </a:rPr>
              <a:t>Для </a:t>
            </a:r>
            <a:r>
              <a:rPr lang="uk-UA" sz="1600" noProof="1">
                <a:latin typeface="Abadi" panose="020B0604020104020204" pitchFamily="34" charset="0"/>
              </a:rPr>
              <a:t>кожного</a:t>
            </a:r>
            <a:r>
              <a:rPr lang="ru-RU" sz="1600" dirty="0">
                <a:latin typeface="Abadi" panose="020B0604020104020204" pitchFamily="34" charset="0"/>
              </a:rPr>
              <a:t> </a:t>
            </a:r>
            <a:r>
              <a:rPr lang="ru-RU" sz="1600" dirty="0" err="1">
                <a:latin typeface="Abadi" panose="020B0604020104020204" pitchFamily="34" charset="0"/>
              </a:rPr>
              <a:t>рівня</a:t>
            </a:r>
            <a:r>
              <a:rPr lang="ru-RU" sz="1600" dirty="0">
                <a:latin typeface="Abadi" panose="020B0604020104020204" pitchFamily="34" charset="0"/>
              </a:rPr>
              <a:t> є 3 </a:t>
            </a:r>
            <a:r>
              <a:rPr lang="ru-RU" sz="1600" dirty="0" err="1">
                <a:latin typeface="Abadi" panose="020B0604020104020204" pitchFamily="34" charset="0"/>
              </a:rPr>
              <a:t>версії</a:t>
            </a:r>
            <a:r>
              <a:rPr lang="ru-RU" sz="1600" dirty="0">
                <a:latin typeface="Abadi" panose="020B0604020104020204" pitchFamily="34" charset="0"/>
              </a:rPr>
              <a:t>: </a:t>
            </a:r>
            <a:r>
              <a:rPr lang="en-US" sz="1600" dirty="0">
                <a:latin typeface="Abadi" panose="020B0604020104020204" pitchFamily="34" charset="0"/>
              </a:rPr>
              <a:t>Small, Medium, Big </a:t>
            </a:r>
            <a:endParaRPr lang="uk-UA" sz="1600" dirty="0">
              <a:latin typeface="Abadi" panose="020B06040201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600" dirty="0" err="1">
                <a:latin typeface="Abadi" panose="020B0604020104020204" pitchFamily="34" charset="0"/>
              </a:rPr>
              <a:t>Підбір</a:t>
            </a:r>
            <a:r>
              <a:rPr lang="ru-RU" sz="1600" dirty="0">
                <a:latin typeface="Abadi" panose="020B0604020104020204" pitchFamily="34" charset="0"/>
              </a:rPr>
              <a:t> </a:t>
            </a:r>
            <a:r>
              <a:rPr lang="ru-RU" sz="1600" dirty="0" err="1">
                <a:latin typeface="Abadi" panose="020B0604020104020204" pitchFamily="34" charset="0"/>
              </a:rPr>
              <a:t>версії</a:t>
            </a:r>
            <a:r>
              <a:rPr lang="ru-RU" sz="1600" dirty="0">
                <a:latin typeface="Abadi" panose="020B0604020104020204" pitchFamily="34" charset="0"/>
              </a:rPr>
              <a:t> </a:t>
            </a:r>
            <a:r>
              <a:rPr lang="ru-RU" sz="1600" dirty="0" err="1">
                <a:latin typeface="Abadi" panose="020B0604020104020204" pitchFamily="34" charset="0"/>
              </a:rPr>
              <a:t>залежить</a:t>
            </a:r>
            <a:r>
              <a:rPr lang="ru-RU" sz="1600" dirty="0">
                <a:latin typeface="Abadi" panose="020B0604020104020204" pitchFamily="34" charset="0"/>
              </a:rPr>
              <a:t> </a:t>
            </a:r>
            <a:r>
              <a:rPr lang="ru-RU" sz="1600" dirty="0" err="1">
                <a:latin typeface="Abadi" panose="020B0604020104020204" pitchFamily="34" charset="0"/>
              </a:rPr>
              <a:t>від</a:t>
            </a:r>
            <a:r>
              <a:rPr lang="ru-RU" sz="1600" dirty="0">
                <a:latin typeface="Abadi" panose="020B0604020104020204" pitchFamily="34" charset="0"/>
              </a:rPr>
              <a:t> </a:t>
            </a:r>
            <a:r>
              <a:rPr lang="ru-RU" sz="1600" dirty="0" err="1">
                <a:latin typeface="Abadi" panose="020B0604020104020204" pitchFamily="34" charset="0"/>
              </a:rPr>
              <a:t>розміру</a:t>
            </a:r>
            <a:r>
              <a:rPr lang="ru-RU" sz="1600" dirty="0">
                <a:latin typeface="Abadi" panose="020B0604020104020204" pitchFamily="34" charset="0"/>
              </a:rPr>
              <a:t> </a:t>
            </a:r>
            <a:r>
              <a:rPr lang="ru-RU" sz="1600" dirty="0" err="1">
                <a:latin typeface="Abadi" panose="020B0604020104020204" pitchFamily="34" charset="0"/>
              </a:rPr>
              <a:t>команди</a:t>
            </a:r>
            <a:r>
              <a:rPr lang="ru-RU" sz="1600" dirty="0">
                <a:latin typeface="Abadi" panose="020B0604020104020204" pitchFamily="34" charset="0"/>
              </a:rPr>
              <a:t> </a:t>
            </a:r>
            <a:r>
              <a:rPr lang="ru-RU" sz="1600" dirty="0" err="1">
                <a:latin typeface="Abadi" panose="020B0604020104020204" pitchFamily="34" charset="0"/>
              </a:rPr>
              <a:t>гравця</a:t>
            </a:r>
            <a:endParaRPr lang="uk-UA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EF3F9-E673-4AA7-9E42-3B73822779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87"/>
          <a:stretch/>
        </p:blipFill>
        <p:spPr>
          <a:xfrm>
            <a:off x="596978" y="4507740"/>
            <a:ext cx="6788922" cy="21839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CA5AF2-930B-461A-ACB7-DA4965746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257" y="1214000"/>
            <a:ext cx="6500567" cy="31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76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2FEA7-FE38-4859-BBBD-6095CECD4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8" t="-1" b="245"/>
          <a:stretch/>
        </p:blipFill>
        <p:spPr>
          <a:xfrm>
            <a:off x="3774" y="0"/>
            <a:ext cx="12187520" cy="68579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1ADEB8-367C-4210-BA56-685F60CBB9DE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799" y="6040078"/>
            <a:ext cx="1454081" cy="817921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5263C8F4-BF66-45AA-9899-5D7957D57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5877D9F7-697D-44C3-BA5F-B9C8FBF73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D51CCF-949E-4212-9E0D-40E3A9812881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7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B8FE33C-D7C4-40DF-BBF8-6B662DF34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D074416-FDB6-4AF4-9FDA-CA1C167FE71C}"/>
              </a:ext>
            </a:extLst>
          </p:cNvPr>
          <p:cNvSpPr/>
          <p:nvPr/>
        </p:nvSpPr>
        <p:spPr>
          <a:xfrm>
            <a:off x="2929155" y="173243"/>
            <a:ext cx="6096691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67AA5A-89A1-47FD-9C6A-B9060527B8A3}"/>
              </a:ext>
            </a:extLst>
          </p:cNvPr>
          <p:cNvSpPr txBox="1"/>
          <p:nvPr/>
        </p:nvSpPr>
        <p:spPr>
          <a:xfrm>
            <a:off x="2962012" y="142465"/>
            <a:ext cx="609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Використані алгоритми</a:t>
            </a:r>
            <a:endParaRPr lang="uk-UA" sz="36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EA8A01-FDC7-4488-ABEA-A28ED2875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737" y="1150999"/>
            <a:ext cx="6641972" cy="29763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5FD9C9-38C2-4AF1-A857-FF5F12195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031" y="4127383"/>
            <a:ext cx="6641972" cy="25895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CDB6D7-6157-40B1-AF0E-1F086831F8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57" r="4229"/>
          <a:stretch/>
        </p:blipFill>
        <p:spPr>
          <a:xfrm>
            <a:off x="235050" y="1452055"/>
            <a:ext cx="4256732" cy="48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691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EB8E6-6AD2-458A-AAA5-DE4410C2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9F1852-52AA-4D6C-9288-6417899D38D9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8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39B9E4-EF75-4CF9-A60C-C2D1ABB961CA}"/>
              </a:ext>
            </a:extLst>
          </p:cNvPr>
          <p:cNvSpPr/>
          <p:nvPr/>
        </p:nvSpPr>
        <p:spPr>
          <a:xfrm>
            <a:off x="5084419" y="211651"/>
            <a:ext cx="2021747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3EFB7-CF56-4E5D-A112-4662FCB087E5}"/>
              </a:ext>
            </a:extLst>
          </p:cNvPr>
          <p:cNvSpPr txBox="1"/>
          <p:nvPr/>
        </p:nvSpPr>
        <p:spPr>
          <a:xfrm>
            <a:off x="5084419" y="170241"/>
            <a:ext cx="202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badi" panose="020B0604020104020204" pitchFamily="34" charset="0"/>
              </a:rPr>
              <a:t>UI/UX</a:t>
            </a:r>
            <a:endParaRPr lang="uk-UA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F8914-0BC8-4BAE-9975-4DBF002956E0}"/>
              </a:ext>
            </a:extLst>
          </p:cNvPr>
          <p:cNvSpPr txBox="1"/>
          <p:nvPr/>
        </p:nvSpPr>
        <p:spPr>
          <a:xfrm>
            <a:off x="9910" y="1058507"/>
            <a:ext cx="1218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Завдання, які повинні виконувати інтерфейси</a:t>
            </a:r>
            <a:endParaRPr lang="uk-UA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05B0B-2F9F-42E8-BD43-12F2A10B3A56}"/>
              </a:ext>
            </a:extLst>
          </p:cNvPr>
          <p:cNvSpPr txBox="1"/>
          <p:nvPr/>
        </p:nvSpPr>
        <p:spPr>
          <a:xfrm>
            <a:off x="383796" y="2353251"/>
            <a:ext cx="62372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uk-UA" b="1" dirty="0"/>
              <a:t>Головне меню</a:t>
            </a:r>
            <a:br>
              <a:rPr lang="uk-UA" dirty="0"/>
            </a:br>
            <a:r>
              <a:rPr lang="uk-UA" dirty="0"/>
              <a:t>	Початок гри, вихід</a:t>
            </a:r>
          </a:p>
          <a:p>
            <a:pPr marL="342900" indent="-342900">
              <a:buAutoNum type="arabicPeriod"/>
            </a:pPr>
            <a:endParaRPr lang="uk-UA" dirty="0"/>
          </a:p>
          <a:p>
            <a:r>
              <a:rPr lang="uk-UA" b="1" dirty="0"/>
              <a:t>2. Бойовий інтерфейс</a:t>
            </a:r>
            <a:br>
              <a:rPr lang="uk-UA" dirty="0"/>
            </a:br>
            <a:r>
              <a:rPr lang="uk-UA" dirty="0"/>
              <a:t>	Керування роботами, здібностями, завершення ходу</a:t>
            </a:r>
          </a:p>
          <a:p>
            <a:endParaRPr lang="uk-UA" dirty="0"/>
          </a:p>
          <a:p>
            <a:r>
              <a:rPr lang="uk-UA" b="1" dirty="0"/>
              <a:t>3. Екран екіпірування</a:t>
            </a:r>
            <a:br>
              <a:rPr lang="uk-UA" dirty="0"/>
            </a:br>
            <a:r>
              <a:rPr lang="uk-UA" dirty="0"/>
              <a:t>	Заміна частин робота, фільтрація спорядження</a:t>
            </a:r>
          </a:p>
          <a:p>
            <a:endParaRPr lang="uk-UA" dirty="0"/>
          </a:p>
          <a:p>
            <a:r>
              <a:rPr lang="uk-UA" b="1" dirty="0"/>
              <a:t>4. Меню ремонту</a:t>
            </a:r>
            <a:br>
              <a:rPr lang="uk-UA" dirty="0"/>
            </a:br>
            <a:r>
              <a:rPr lang="uk-UA" dirty="0"/>
              <a:t>	Жертвування частин для відновлення здоров’я</a:t>
            </a:r>
          </a:p>
          <a:p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2BBEE6-5831-45A2-B8BE-56FB51DC2FF3}"/>
              </a:ext>
            </a:extLst>
          </p:cNvPr>
          <p:cNvSpPr txBox="1"/>
          <p:nvPr/>
        </p:nvSpPr>
        <p:spPr>
          <a:xfrm>
            <a:off x="6681905" y="2314982"/>
            <a:ext cx="62372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/>
              <a:t>5. Екран здобичі</a:t>
            </a:r>
            <a:br>
              <a:rPr lang="uk-UA" dirty="0"/>
            </a:br>
            <a:r>
              <a:rPr lang="uk-UA" dirty="0"/>
              <a:t>	Вибір однієї частини з переможеного ворога</a:t>
            </a:r>
          </a:p>
          <a:p>
            <a:endParaRPr lang="uk-UA" dirty="0"/>
          </a:p>
          <a:p>
            <a:r>
              <a:rPr lang="uk-UA" b="1" dirty="0"/>
              <a:t>6. Екран прогресу</a:t>
            </a:r>
            <a:br>
              <a:rPr lang="uk-UA" dirty="0"/>
            </a:br>
            <a:r>
              <a:rPr lang="uk-UA" dirty="0"/>
              <a:t>	Показ поточного рівня та пройдених кімнат</a:t>
            </a:r>
          </a:p>
          <a:p>
            <a:endParaRPr lang="uk-UA" dirty="0"/>
          </a:p>
          <a:p>
            <a:r>
              <a:rPr lang="uk-UA" b="1" dirty="0"/>
              <a:t>7. Фінальні екрани (перемога або поразка)</a:t>
            </a:r>
            <a:br>
              <a:rPr lang="uk-UA" dirty="0"/>
            </a:br>
            <a:r>
              <a:rPr lang="uk-UA" dirty="0"/>
              <a:t>	Вихід у меню або завершення гри</a:t>
            </a:r>
          </a:p>
        </p:txBody>
      </p:sp>
    </p:spTree>
    <p:extLst>
      <p:ext uri="{BB962C8B-B14F-4D97-AF65-F5344CB8AC3E}">
        <p14:creationId xmlns:p14="http://schemas.microsoft.com/office/powerpoint/2010/main" val="328467890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F1D076A-B9AB-45E5-B98E-4DE5652D2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57777B-2335-4D33-8035-CEC7BCEF632A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71381" y="127077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>
                <a:latin typeface="Abadi" panose="020B0604020104020204" pitchFamily="34" charset="0"/>
              </a:rPr>
              <a:t>9</a:t>
            </a:r>
            <a:endParaRPr lang="uk-UA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1F73BF8-A25C-4816-B220-CB6A9BB86400}"/>
              </a:ext>
            </a:extLst>
          </p:cNvPr>
          <p:cNvSpPr/>
          <p:nvPr/>
        </p:nvSpPr>
        <p:spPr>
          <a:xfrm>
            <a:off x="5084419" y="211651"/>
            <a:ext cx="2021747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16F3E-D5C5-4AE8-83DF-F345E3C3584E}"/>
              </a:ext>
            </a:extLst>
          </p:cNvPr>
          <p:cNvSpPr txBox="1"/>
          <p:nvPr/>
        </p:nvSpPr>
        <p:spPr>
          <a:xfrm>
            <a:off x="5084419" y="170241"/>
            <a:ext cx="202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badi" panose="020B0604020104020204" pitchFamily="34" charset="0"/>
              </a:rPr>
              <a:t>UI/UX</a:t>
            </a:r>
            <a:endParaRPr lang="uk-UA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EBBDA-919C-4716-8B3D-9B0783037BD7}"/>
              </a:ext>
            </a:extLst>
          </p:cNvPr>
          <p:cNvSpPr txBox="1"/>
          <p:nvPr/>
        </p:nvSpPr>
        <p:spPr>
          <a:xfrm>
            <a:off x="9910" y="1058507"/>
            <a:ext cx="1218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 err="1"/>
              <a:t>Прототипування</a:t>
            </a:r>
            <a:r>
              <a:rPr lang="uk-UA" sz="3600" b="1" dirty="0"/>
              <a:t> інтерфейсів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E03261-68A0-451E-B046-D01926C241B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5" y="1924877"/>
            <a:ext cx="4285292" cy="2387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5FD32C-5F0B-477C-AA0F-6FDE6950397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296" y="1945023"/>
            <a:ext cx="4481344" cy="2387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ECCF03-E113-48A1-9848-A31263D58A2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287" y="4004509"/>
            <a:ext cx="4481344" cy="2387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6598F2-1477-48EA-A5A5-DB5F640471B8}"/>
              </a:ext>
            </a:extLst>
          </p:cNvPr>
          <p:cNvSpPr txBox="1"/>
          <p:nvPr/>
        </p:nvSpPr>
        <p:spPr>
          <a:xfrm>
            <a:off x="149433" y="1437876"/>
            <a:ext cx="184731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uk-UA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BF330-99CF-424A-917A-CEF89C720375}"/>
              </a:ext>
            </a:extLst>
          </p:cNvPr>
          <p:cNvSpPr txBox="1"/>
          <p:nvPr/>
        </p:nvSpPr>
        <p:spPr>
          <a:xfrm>
            <a:off x="385664" y="4145084"/>
            <a:ext cx="2083776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uk-UA" sz="1600" dirty="0"/>
              <a:t>Екран бою (прототип)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52E8A-AE6A-4B97-964D-01E6748DEFD3}"/>
              </a:ext>
            </a:extLst>
          </p:cNvPr>
          <p:cNvSpPr txBox="1"/>
          <p:nvPr/>
        </p:nvSpPr>
        <p:spPr>
          <a:xfrm>
            <a:off x="8566779" y="4217805"/>
            <a:ext cx="2897268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uk-UA" sz="1600" dirty="0"/>
              <a:t>Екран спорядження (прототип)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5F4778-E7BB-4A03-B13E-B34C53138DB4}"/>
              </a:ext>
            </a:extLst>
          </p:cNvPr>
          <p:cNvSpPr txBox="1"/>
          <p:nvPr/>
        </p:nvSpPr>
        <p:spPr>
          <a:xfrm>
            <a:off x="5049919" y="6258078"/>
            <a:ext cx="2457660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uk-UA" sz="1600" dirty="0"/>
              <a:t>Екран ремонту (прототип)</a:t>
            </a:r>
          </a:p>
        </p:txBody>
      </p:sp>
    </p:spTree>
    <p:extLst>
      <p:ext uri="{BB962C8B-B14F-4D97-AF65-F5344CB8AC3E}">
        <p14:creationId xmlns:p14="http://schemas.microsoft.com/office/powerpoint/2010/main" val="23298993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</TotalTime>
  <Words>459</Words>
  <Application>Microsoft Office PowerPoint</Application>
  <PresentationFormat>Widescreen</PresentationFormat>
  <Paragraphs>122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Abadi</vt:lpstr>
      <vt:lpstr>Arial</vt:lpstr>
      <vt:lpstr>Calibri</vt:lpstr>
      <vt:lpstr>Calibri Light</vt:lpstr>
      <vt:lpstr>Cascadia Mono</vt:lpstr>
      <vt:lpstr>Kode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Anastasiia Pershyna</dc:creator>
  <cp:lastModifiedBy>Anastasiia Pershyna</cp:lastModifiedBy>
  <cp:revision>48</cp:revision>
  <dcterms:created xsi:type="dcterms:W3CDTF">2025-05-21T12:10:29Z</dcterms:created>
  <dcterms:modified xsi:type="dcterms:W3CDTF">2025-05-27T11:06:54Z</dcterms:modified>
</cp:coreProperties>
</file>